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heme/theme4.xml" ContentType="application/vnd.openxmlformats-officedocument.theme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notesSlides/notesSlide1.xml" ContentType="application/vnd.openxmlformats-officedocument.presentationml.notesSlide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notesSlides/notesSlide2.xml" ContentType="application/vnd.openxmlformats-officedocument.presentationml.notesSlide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notesSlides/notesSlide3.xml" ContentType="application/vnd.openxmlformats-officedocument.presentationml.notesSlide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notesSlides/notesSlide4.xml" ContentType="application/vnd.openxmlformats-officedocument.presentationml.notesSlide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notesSlides/notesSlide5.xml" ContentType="application/vnd.openxmlformats-officedocument.presentationml.notesSlide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notesSlides/notesSlide6.xml" ContentType="application/vnd.openxmlformats-officedocument.presentationml.notesSlide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notesSlides/notesSlide7.xml" ContentType="application/vnd.openxmlformats-officedocument.presentationml.notesSlide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notesSlides/notesSlide8.xml" ContentType="application/vnd.openxmlformats-officedocument.presentationml.notesSlide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notesSlides/notesSlide9.xml" ContentType="application/vnd.openxmlformats-officedocument.presentationml.notesSlide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10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notesSlides/notesSlide11.xml" ContentType="application/vnd.openxmlformats-officedocument.presentationml.notesSlide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notesSlides/notesSlide12.xml" ContentType="application/vnd.openxmlformats-officedocument.presentationml.notesSlide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notesSlides/notesSlide13.xml" ContentType="application/vnd.openxmlformats-officedocument.presentationml.notesSlide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notesSlides/notesSlide14.xml" ContentType="application/vnd.openxmlformats-officedocument.presentationml.notesSlide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notesSlides/notesSlide15.xml" ContentType="application/vnd.openxmlformats-officedocument.presentationml.notesSlide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6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notesSlides/notesSlide17.xml" ContentType="application/vnd.openxmlformats-officedocument.presentationml.notesSlide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notesSlides/notesSlide18.xml" ContentType="application/vnd.openxmlformats-officedocument.presentationml.notesSlide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notesSlides/notesSlide19.xml" ContentType="application/vnd.openxmlformats-officedocument.presentationml.notesSlide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notesSlides/notesSlide20.xml" ContentType="application/vnd.openxmlformats-officedocument.presentationml.notesSlid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notesSlides/notesSlide21.xml" ContentType="application/vnd.openxmlformats-officedocument.presentationml.notesSlide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notesSlides/notesSlide22.xml" ContentType="application/vnd.openxmlformats-officedocument.presentationml.notesSlide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notesSlides/notesSlide23.xml" ContentType="application/vnd.openxmlformats-officedocument.presentationml.notesSlide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notesSlides/notesSlide24.xml" ContentType="application/vnd.openxmlformats-officedocument.presentationml.notesSlide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25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notesSlides/notesSlide26.xml" ContentType="application/vnd.openxmlformats-officedocument.presentationml.notesSlide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notesSlides/notesSlide27.xml" ContentType="application/vnd.openxmlformats-officedocument.presentationml.notesSlide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notesSlides/notesSlide28.xml" ContentType="application/vnd.openxmlformats-officedocument.presentationml.notesSlide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notesSlides/notesSlide29.xml" ContentType="application/vnd.openxmlformats-officedocument.presentationml.notesSlide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notesSlides/notesSlide30.xml" ContentType="application/vnd.openxmlformats-officedocument.presentationml.notesSlide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notesSlides/notesSlide31.xml" ContentType="application/vnd.openxmlformats-officedocument.presentationml.notesSlide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32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notesSlides/notesSlide33.xml" ContentType="application/vnd.openxmlformats-officedocument.presentationml.notesSlide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notesSlides/notesSlide34.xml" ContentType="application/vnd.openxmlformats-officedocument.presentationml.notesSlide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notesSlides/notesSlide35.xml" ContentType="application/vnd.openxmlformats-officedocument.presentationml.notesSlide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notesSlides/notesSlide36.xml" ContentType="application/vnd.openxmlformats-officedocument.presentationml.notesSlide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notesSlides/notesSlide37.xml" ContentType="application/vnd.openxmlformats-officedocument.presentationml.notesSlide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notesSlides/notesSlide38.xml" ContentType="application/vnd.openxmlformats-officedocument.presentationml.notesSlide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notesSlides/notesSlide39.xml" ContentType="application/vnd.openxmlformats-officedocument.presentationml.notesSlide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notesSlides/notesSlide40.xml" ContentType="application/vnd.openxmlformats-officedocument.presentationml.notesSlide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notesSlides/notesSlide41.xml" ContentType="application/vnd.openxmlformats-officedocument.presentationml.notesSlide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notesSlides/notesSlide42.xml" ContentType="application/vnd.openxmlformats-officedocument.presentationml.notesSlide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notesSlides/notesSlide43.xml" ContentType="application/vnd.openxmlformats-officedocument.presentationml.notesSlide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notesSlides/notesSlide44.xml" ContentType="application/vnd.openxmlformats-officedocument.presentationml.notesSlide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notesSlides/notesSlide45.xml" ContentType="application/vnd.openxmlformats-officedocument.presentationml.notesSlide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notesSlides/notesSlide46.xml" ContentType="application/vnd.openxmlformats-officedocument.presentationml.notesSlide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notesSlides/notesSlide47.xml" ContentType="application/vnd.openxmlformats-officedocument.presentationml.notesSlide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notesSlides/notesSlide48.xml" ContentType="application/vnd.openxmlformats-officedocument.presentationml.notesSlide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notesSlides/notesSlide49.xml" ContentType="application/vnd.openxmlformats-officedocument.presentationml.notesSlide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notesSlides/notesSlide50.xml" ContentType="application/vnd.openxmlformats-officedocument.presentationml.notesSlid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notesSlides/notesSlide51.xml" ContentType="application/vnd.openxmlformats-officedocument.presentationml.notesSlide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notesSlides/notesSlide52.xml" ContentType="application/vnd.openxmlformats-officedocument.presentationml.notesSlide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notesSlides/notesSlide53.xml" ContentType="application/vnd.openxmlformats-officedocument.presentationml.notesSlide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notesSlides/notesSlide54.xml" ContentType="application/vnd.openxmlformats-officedocument.presentationml.notesSlide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notesSlides/notesSlide55.xml" ContentType="application/vnd.openxmlformats-officedocument.presentationml.notesSlide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notesSlides/notesSlide56.xml" ContentType="application/vnd.openxmlformats-officedocument.presentationml.notesSlide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notesSlides/notesSlide57.xml" ContentType="application/vnd.openxmlformats-officedocument.presentationml.notesSlide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notesSlides/notesSlide58.xml" ContentType="application/vnd.openxmlformats-officedocument.presentationml.notesSlide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notesSlides/notesSlide59.xml" ContentType="application/vnd.openxmlformats-officedocument.presentationml.notesSlide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notesSlides/notesSlide60.xml" ContentType="application/vnd.openxmlformats-officedocument.presentationml.notesSlide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notesSlides/notesSlide61.xml" ContentType="application/vnd.openxmlformats-officedocument.presentationml.notesSl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notesSlides/notesSlide62.xml" ContentType="application/vnd.openxmlformats-officedocument.presentationml.notesSlide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notesSlides/notesSlide63.xml" ContentType="application/vnd.openxmlformats-officedocument.presentationml.notesSlide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notesSlides/notesSlide64.xml" ContentType="application/vnd.openxmlformats-officedocument.presentationml.notesSlide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notesSlides/notesSlide65.xml" ContentType="application/vnd.openxmlformats-officedocument.presentationml.notesSlide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notesSlides/notesSlide66.xml" ContentType="application/vnd.openxmlformats-officedocument.presentationml.notesSlide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notesSlides/notesSlide67.xml" ContentType="application/vnd.openxmlformats-officedocument.presentationml.notesSlide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notesSlides/notesSlide68.xml" ContentType="application/vnd.openxmlformats-officedocument.presentationml.notesSlide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notesSlides/notesSlide69.xml" ContentType="application/vnd.openxmlformats-officedocument.presentationml.notesSlide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notesSlides/notesSlide70.xml" ContentType="application/vnd.openxmlformats-officedocument.presentationml.notesSlide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notesSlides/notesSlide71.xml" ContentType="application/vnd.openxmlformats-officedocument.presentationml.notesSlide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notesSlides/notesSlide72.xml" ContentType="application/vnd.openxmlformats-officedocument.presentationml.notesSlide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78"/>
  </p:notesMasterIdLst>
  <p:sldIdLst>
    <p:sldId id="257" r:id="rId4"/>
    <p:sldId id="258" r:id="rId5"/>
    <p:sldId id="259" r:id="rId6"/>
    <p:sldId id="268" r:id="rId7"/>
    <p:sldId id="282" r:id="rId8"/>
    <p:sldId id="284" r:id="rId9"/>
    <p:sldId id="285" r:id="rId10"/>
    <p:sldId id="286" r:id="rId11"/>
    <p:sldId id="290" r:id="rId12"/>
    <p:sldId id="287" r:id="rId13"/>
    <p:sldId id="292" r:id="rId14"/>
    <p:sldId id="288" r:id="rId15"/>
    <p:sldId id="294" r:id="rId16"/>
    <p:sldId id="347" r:id="rId17"/>
    <p:sldId id="293" r:id="rId18"/>
    <p:sldId id="295" r:id="rId19"/>
    <p:sldId id="269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9" r:id="rId29"/>
    <p:sldId id="310" r:id="rId30"/>
    <p:sldId id="348" r:id="rId31"/>
    <p:sldId id="349" r:id="rId32"/>
    <p:sldId id="350" r:id="rId33"/>
    <p:sldId id="311" r:id="rId34"/>
    <p:sldId id="359" r:id="rId35"/>
    <p:sldId id="360" r:id="rId36"/>
    <p:sldId id="312" r:id="rId37"/>
    <p:sldId id="313" r:id="rId38"/>
    <p:sldId id="314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270" r:id="rId51"/>
    <p:sldId id="329" r:id="rId52"/>
    <p:sldId id="351" r:id="rId53"/>
    <p:sldId id="352" r:id="rId54"/>
    <p:sldId id="330" r:id="rId55"/>
    <p:sldId id="331" r:id="rId56"/>
    <p:sldId id="353" r:id="rId57"/>
    <p:sldId id="333" r:id="rId58"/>
    <p:sldId id="362" r:id="rId59"/>
    <p:sldId id="271" r:id="rId60"/>
    <p:sldId id="334" r:id="rId61"/>
    <p:sldId id="354" r:id="rId62"/>
    <p:sldId id="355" r:id="rId63"/>
    <p:sldId id="356" r:id="rId64"/>
    <p:sldId id="357" r:id="rId65"/>
    <p:sldId id="335" r:id="rId66"/>
    <p:sldId id="272" r:id="rId67"/>
    <p:sldId id="265" r:id="rId68"/>
    <p:sldId id="337" r:id="rId69"/>
    <p:sldId id="338" r:id="rId70"/>
    <p:sldId id="339" r:id="rId71"/>
    <p:sldId id="340" r:id="rId72"/>
    <p:sldId id="341" r:id="rId73"/>
    <p:sldId id="342" r:id="rId74"/>
    <p:sldId id="361" r:id="rId75"/>
    <p:sldId id="358" r:id="rId76"/>
    <p:sldId id="267" r:id="rId77"/>
  </p:sldIdLst>
  <p:sldSz cx="12192000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>
        <p:scale>
          <a:sx n="100" d="100"/>
          <a:sy n="100" d="100"/>
        </p:scale>
        <p:origin x="1062" y="264"/>
      </p:cViewPr>
      <p:guideLst>
        <p:guide orient="horz" pos="2115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ags" Target="tags/tag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8.是否及时根据项目的进展情况，进行相关文档的更新？并能追溯相关历史信息？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9.需求项目计划的WBS结构是否合理？是否涵盖项目的5个阶段、需求工程的2个阶段？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11.是否采用了Project工具绘制了GANTT图？是否准确？在相应的网络图中，是否明确了里程碑？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13.最终的计划中是否存在与实际情况的偏差？是否有资源分配不平均或人员过载的情况？为什么？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17.是否对每个用户代表都进行了需求获取和确认？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19.是否将每个用户的需求描述为用例文档？是否采用模版？模版是否合适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21.是否记录了每个用户的非功能性需求？描述是否正确？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23.是否讨论、分析、论证了每个需求的可行性？是否存在不可行的需求？有记录吗？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24.是否召开了JAD会议？有没有会议记录？内容是否完整、有效？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29.SRS中是否包含了数据字典？定义的方法是否正确？内容是否完整、准确？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30.是否在数据字典的基础上定义了ER图？准确吗？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31.SRS中是否对定义了系统的实现环境？运行环境？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32.SRS中是否对各类用户的需求表明了来源？各部分之间是否建立了链接关系或索引关系？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3.是否提交了项目章程？内容是否完整？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33.针对需求的复杂关节，是否使用了UML工具进行了进一步的需求分析说明？具体是什么？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34.对描述需求所使用的UML图例是否与需求对象合适、匹配？描述是否准确？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35.是否可以独立地测试和验证每个需求？是否提交了Test Case？是否采用模版？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36.Test Case的设计采用的是什么方法？数量多少？够吗？有效吗？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37.为便于SRS的理解和评审，是否提交了初步的User Manual？描述是否正确、有效？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38.是否对SRS进行了正式的内部评审？是否有评审记录？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4.是否提交了需求项目计划？是否采用了模版？是否合适？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42.针对项目的需求变化，是否建议了CCB组织和人选？为什么？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</a:p>
        </p:txBody>
      </p:sp>
    </p:spTree>
    <p:extLst>
      <p:ext uri="{BB962C8B-B14F-4D97-AF65-F5344CB8AC3E}">
        <p14:creationId xmlns:p14="http://schemas.microsoft.com/office/powerpoint/2010/main" val="276811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5.是否经常召开项目会议，并有会议记录？记录内容是否合理、有效、及时？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47.是否考虑了移动端的访问？界面是否合适移动终端？使用是否便捷、有效？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48.项目阶段性工作中，后续设计，开发，部署，测试等阶段的计划性安排是否完成？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49.是否还完成了课程作业要求的工作阶段之外的工作？比如：设计、实现等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50.项目过程中，是否进行了Team Building？目的是什么？方式是什么？是否有效？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52.项目总结报告中是否总结了项目执行中的问题、经验和教训？分析了相关原因吗？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53.项目总结报告中是否给出了每个项目成员的合适评价？是否进行了成员的绩效排序和打分？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54.现在通知你们小组，在接下来的三个月中完成教师提出的移动课堂助理的需求，怎么做？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10.需求计划中是否明确的给每个组员分配了任务？分配是否合理？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062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7.是否采用了配置管理工具进行文档的版本管理？效果如何？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7.xml"/><Relationship Id="rId4" Type="http://schemas.openxmlformats.org/officeDocument/2006/relationships/tags" Target="../tags/tag8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9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1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29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9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63.xml"/><Relationship Id="rId9" Type="http://schemas.openxmlformats.org/officeDocument/2006/relationships/tags" Target="../tags/tag168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3" Type="http://schemas.openxmlformats.org/officeDocument/2006/relationships/tags" Target="../tags/tag171.xml"/><Relationship Id="rId7" Type="http://schemas.openxmlformats.org/officeDocument/2006/relationships/tags" Target="../tags/tag175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3" Type="http://schemas.openxmlformats.org/officeDocument/2006/relationships/tags" Target="../tags/tag179.xml"/><Relationship Id="rId7" Type="http://schemas.openxmlformats.org/officeDocument/2006/relationships/tags" Target="../tags/tag183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80.xml"/><Relationship Id="rId9" Type="http://schemas.openxmlformats.org/officeDocument/2006/relationships/tags" Target="../tags/tag18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13" Type="http://schemas.openxmlformats.org/officeDocument/2006/relationships/tags" Target="../tags/tag210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tags" Target="../tags/tag209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tags" Target="../tags/tag208.xml"/><Relationship Id="rId5" Type="http://schemas.openxmlformats.org/officeDocument/2006/relationships/tags" Target="../tags/tag202.xml"/><Relationship Id="rId10" Type="http://schemas.openxmlformats.org/officeDocument/2006/relationships/tags" Target="../tags/tag207.xml"/><Relationship Id="rId4" Type="http://schemas.openxmlformats.org/officeDocument/2006/relationships/tags" Target="../tags/tag201.xml"/><Relationship Id="rId9" Type="http://schemas.openxmlformats.org/officeDocument/2006/relationships/tags" Target="../tags/tag206.xml"/><Relationship Id="rId14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5.xml"/><Relationship Id="rId4" Type="http://schemas.openxmlformats.org/officeDocument/2006/relationships/tags" Target="../tags/tag21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tags" Target="../tags/tag227.xml"/><Relationship Id="rId5" Type="http://schemas.openxmlformats.org/officeDocument/2006/relationships/tags" Target="../tags/tag226.xml"/><Relationship Id="rId4" Type="http://schemas.openxmlformats.org/officeDocument/2006/relationships/tags" Target="../tags/tag225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9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3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24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tags" Target="../tags/tag24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25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265.xml"/><Relationship Id="rId3" Type="http://schemas.openxmlformats.org/officeDocument/2006/relationships/tags" Target="../tags/tag260.xml"/><Relationship Id="rId7" Type="http://schemas.openxmlformats.org/officeDocument/2006/relationships/tags" Target="../tags/tag264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9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268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274.xml"/><Relationship Id="rId7" Type="http://schemas.openxmlformats.org/officeDocument/2006/relationships/tags" Target="../tags/tag278.xml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286.xml"/><Relationship Id="rId3" Type="http://schemas.openxmlformats.org/officeDocument/2006/relationships/tags" Target="../tags/tag281.xml"/><Relationship Id="rId7" Type="http://schemas.openxmlformats.org/officeDocument/2006/relationships/tags" Target="../tags/tag285.xml"/><Relationship Id="rId2" Type="http://schemas.openxmlformats.org/officeDocument/2006/relationships/tags" Target="../tags/tag280.xml"/><Relationship Id="rId1" Type="http://schemas.openxmlformats.org/officeDocument/2006/relationships/tags" Target="../tags/tag279.xml"/><Relationship Id="rId6" Type="http://schemas.openxmlformats.org/officeDocument/2006/relationships/tags" Target="../tags/tag284.xml"/><Relationship Id="rId5" Type="http://schemas.openxmlformats.org/officeDocument/2006/relationships/tags" Target="../tags/tag28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82.xml"/><Relationship Id="rId9" Type="http://schemas.openxmlformats.org/officeDocument/2006/relationships/tags" Target="../tags/tag287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3" Type="http://schemas.openxmlformats.org/officeDocument/2006/relationships/tags" Target="../tags/tag290.xml"/><Relationship Id="rId7" Type="http://schemas.openxmlformats.org/officeDocument/2006/relationships/tags" Target="../tags/tag294.xml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291.xml"/><Relationship Id="rId9" Type="http://schemas.openxmlformats.org/officeDocument/2006/relationships/tags" Target="../tags/tag296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9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312.xml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08.xml"/><Relationship Id="rId9" Type="http://schemas.openxmlformats.org/officeDocument/2006/relationships/tags" Target="../tags/tag31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31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2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5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6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7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1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1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2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2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2022/6/9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6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6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6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67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19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197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19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196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195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1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2022/6/9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22.xml"/><Relationship Id="rId2" Type="http://schemas.openxmlformats.org/officeDocument/2006/relationships/tags" Target="../tags/tag321.xml"/><Relationship Id="rId1" Type="http://schemas.openxmlformats.org/officeDocument/2006/relationships/tags" Target="../tags/tag320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5.xml"/><Relationship Id="rId1" Type="http://schemas.openxmlformats.org/officeDocument/2006/relationships/tags" Target="../tags/tag364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7.xml"/><Relationship Id="rId1" Type="http://schemas.openxmlformats.org/officeDocument/2006/relationships/tags" Target="../tags/tag366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70.xml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74.xml"/><Relationship Id="rId1" Type="http://schemas.openxmlformats.org/officeDocument/2006/relationships/tags" Target="../tags/tag373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76.xml"/><Relationship Id="rId1" Type="http://schemas.openxmlformats.org/officeDocument/2006/relationships/tags" Target="../tags/tag375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84.xml"/><Relationship Id="rId1" Type="http://schemas.openxmlformats.org/officeDocument/2006/relationships/tags" Target="../tags/tag383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330.xml"/><Relationship Id="rId13" Type="http://schemas.openxmlformats.org/officeDocument/2006/relationships/tags" Target="../tags/tag335.xml"/><Relationship Id="rId18" Type="http://schemas.openxmlformats.org/officeDocument/2006/relationships/tags" Target="../tags/tag340.xml"/><Relationship Id="rId3" Type="http://schemas.openxmlformats.org/officeDocument/2006/relationships/tags" Target="../tags/tag325.xml"/><Relationship Id="rId21" Type="http://schemas.openxmlformats.org/officeDocument/2006/relationships/tags" Target="../tags/tag343.xml"/><Relationship Id="rId7" Type="http://schemas.openxmlformats.org/officeDocument/2006/relationships/tags" Target="../tags/tag329.xml"/><Relationship Id="rId12" Type="http://schemas.openxmlformats.org/officeDocument/2006/relationships/tags" Target="../tags/tag334.xml"/><Relationship Id="rId17" Type="http://schemas.openxmlformats.org/officeDocument/2006/relationships/tags" Target="../tags/tag339.xml"/><Relationship Id="rId2" Type="http://schemas.openxmlformats.org/officeDocument/2006/relationships/tags" Target="../tags/tag324.xml"/><Relationship Id="rId16" Type="http://schemas.openxmlformats.org/officeDocument/2006/relationships/tags" Target="../tags/tag338.xml"/><Relationship Id="rId20" Type="http://schemas.openxmlformats.org/officeDocument/2006/relationships/tags" Target="../tags/tag342.xml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tags" Target="../tags/tag333.xml"/><Relationship Id="rId5" Type="http://schemas.openxmlformats.org/officeDocument/2006/relationships/tags" Target="../tags/tag327.xml"/><Relationship Id="rId15" Type="http://schemas.openxmlformats.org/officeDocument/2006/relationships/tags" Target="../tags/tag33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332.xml"/><Relationship Id="rId19" Type="http://schemas.openxmlformats.org/officeDocument/2006/relationships/tags" Target="../tags/tag341.xml"/><Relationship Id="rId4" Type="http://schemas.openxmlformats.org/officeDocument/2006/relationships/tags" Target="../tags/tag326.xml"/><Relationship Id="rId9" Type="http://schemas.openxmlformats.org/officeDocument/2006/relationships/tags" Target="../tags/tag331.xml"/><Relationship Id="rId14" Type="http://schemas.openxmlformats.org/officeDocument/2006/relationships/tags" Target="../tags/tag336.xml"/><Relationship Id="rId22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86.xml"/><Relationship Id="rId1" Type="http://schemas.openxmlformats.org/officeDocument/2006/relationships/tags" Target="../tags/tag385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tags" Target="../tags/tag387.xml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92.xml"/><Relationship Id="rId2" Type="http://schemas.openxmlformats.org/officeDocument/2006/relationships/tags" Target="../tags/tag391.xml"/><Relationship Id="rId1" Type="http://schemas.openxmlformats.org/officeDocument/2006/relationships/tags" Target="../tags/tag390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9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396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tags" Target="../tags/tag397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3.xml"/><Relationship Id="rId1" Type="http://schemas.openxmlformats.org/officeDocument/2006/relationships/tags" Target="../tags/tag402.xm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5.xml"/><Relationship Id="rId1" Type="http://schemas.openxmlformats.org/officeDocument/2006/relationships/tags" Target="../tags/tag40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7.xml"/><Relationship Id="rId1" Type="http://schemas.openxmlformats.org/officeDocument/2006/relationships/tags" Target="../tags/tag406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9.xml"/><Relationship Id="rId1" Type="http://schemas.openxmlformats.org/officeDocument/2006/relationships/tags" Target="../tags/tag40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1.xml"/><Relationship Id="rId1" Type="http://schemas.openxmlformats.org/officeDocument/2006/relationships/tags" Target="../tags/tag410.xml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3.xml"/><Relationship Id="rId1" Type="http://schemas.openxmlformats.org/officeDocument/2006/relationships/tags" Target="../tags/tag412.xml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5.xml"/><Relationship Id="rId1" Type="http://schemas.openxmlformats.org/officeDocument/2006/relationships/tags" Target="../tags/tag4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7.xml"/><Relationship Id="rId1" Type="http://schemas.openxmlformats.org/officeDocument/2006/relationships/tags" Target="../tags/tag4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0.png"/><Relationship Id="rId2" Type="http://schemas.openxmlformats.org/officeDocument/2006/relationships/tags" Target="../tags/tag419.xml"/><Relationship Id="rId1" Type="http://schemas.openxmlformats.org/officeDocument/2006/relationships/tags" Target="../tags/tag4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26.xml"/><Relationship Id="rId2" Type="http://schemas.openxmlformats.org/officeDocument/2006/relationships/tags" Target="../tags/tag425.xml"/><Relationship Id="rId1" Type="http://schemas.openxmlformats.org/officeDocument/2006/relationships/tags" Target="../tags/tag424.xml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0.xml"/><Relationship Id="rId1" Type="http://schemas.openxmlformats.org/officeDocument/2006/relationships/tags" Target="../tags/tag429.xml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50.xml"/><Relationship Id="rId2" Type="http://schemas.openxmlformats.org/officeDocument/2006/relationships/tags" Target="../tags/tag349.xml"/><Relationship Id="rId1" Type="http://schemas.openxmlformats.org/officeDocument/2006/relationships/tags" Target="../tags/tag34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5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2.xml"/><Relationship Id="rId1" Type="http://schemas.openxmlformats.org/officeDocument/2006/relationships/tags" Target="../tags/tag431.xml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4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4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38.xml"/><Relationship Id="rId1" Type="http://schemas.openxmlformats.org/officeDocument/2006/relationships/tags" Target="../tags/tag437.xml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4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12.png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4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449.xml"/><Relationship Id="rId2" Type="http://schemas.openxmlformats.org/officeDocument/2006/relationships/tags" Target="../tags/tag448.xml"/><Relationship Id="rId1" Type="http://schemas.openxmlformats.org/officeDocument/2006/relationships/tags" Target="../tags/tag447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52.xml"/><Relationship Id="rId1" Type="http://schemas.openxmlformats.org/officeDocument/2006/relationships/tags" Target="../tags/tag451.xml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54.xml"/><Relationship Id="rId1" Type="http://schemas.openxmlformats.org/officeDocument/2006/relationships/tags" Target="../tags/tag453.xm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56.xml"/><Relationship Id="rId1" Type="http://schemas.openxmlformats.org/officeDocument/2006/relationships/tags" Target="../tags/tag45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0.xml"/><Relationship Id="rId1" Type="http://schemas.openxmlformats.org/officeDocument/2006/relationships/tags" Target="../tags/tag459.xml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67.xml"/><Relationship Id="rId1" Type="http://schemas.openxmlformats.org/officeDocument/2006/relationships/tags" Target="../tags/tag466.xml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7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55.xml"/><Relationship Id="rId1" Type="http://schemas.openxmlformats.org/officeDocument/2006/relationships/tags" Target="../tags/tag35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81.xml"/><Relationship Id="rId1" Type="http://schemas.openxmlformats.org/officeDocument/2006/relationships/tags" Target="../tags/tag480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83.xml"/><Relationship Id="rId1" Type="http://schemas.openxmlformats.org/officeDocument/2006/relationships/tags" Target="../tags/tag482.xml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" Type="http://schemas.openxmlformats.org/officeDocument/2006/relationships/tags" Target="../tags/tag484.xml"/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8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9.xml"/><Relationship Id="rId1" Type="http://schemas.openxmlformats.org/officeDocument/2006/relationships/tags" Target="../tags/tag488.xml"/><Relationship Id="rId4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4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7" Type="http://schemas.openxmlformats.org/officeDocument/2006/relationships/image" Target="../media/image49.png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image" Target="../media/image48.jpeg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4" Type="http://schemas.openxmlformats.org/officeDocument/2006/relationships/notesSlide" Target="../notesSlides/notesSlide6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4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6.png"/><Relationship Id="rId2" Type="http://schemas.openxmlformats.org/officeDocument/2006/relationships/tags" Target="../tags/tag357.xml"/><Relationship Id="rId1" Type="http://schemas.openxmlformats.org/officeDocument/2006/relationships/tags" Target="../tags/tag35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4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4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4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4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508.xml"/><Relationship Id="rId1" Type="http://schemas.openxmlformats.org/officeDocument/2006/relationships/tags" Target="../tags/tag50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9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2.png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83285" y="1343660"/>
            <a:ext cx="9144635" cy="158178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需求工程项目收尾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3"/>
            </p:custDataLst>
          </p:nvPr>
        </p:nvSpPr>
        <p:spPr>
          <a:xfrm>
            <a:off x="883285" y="5050155"/>
            <a:ext cx="3540125" cy="83248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G07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30" y="1460500"/>
            <a:ext cx="7655560" cy="4622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3762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项目总分支可以看到每个人提交的文档更新和历史信息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7ED2225-DDE6-4E13-4AD2-BEA07EE2AD8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4425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项目个人分支可以看到具体每个人提交的文档更新和历史信息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06243"/>
            <a:ext cx="7209341" cy="4962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AE52751-880B-FBBF-4D09-F9B1FEA3A05C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/>
              <a:t>WBS</a:t>
            </a:r>
            <a:r>
              <a:rPr lang="zh-CN" altLang="en-US"/>
              <a:t>结构</a:t>
            </a:r>
          </a:p>
        </p:txBody>
      </p:sp>
      <p:pic>
        <p:nvPicPr>
          <p:cNvPr id="2" name="图片 1" descr="WB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05" y="874395"/>
            <a:ext cx="10062210" cy="55035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BF1C04-90CD-FD93-7222-1564E76A58D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graphicFrame>
        <p:nvGraphicFramePr>
          <p:cNvPr id="8" name="表格 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7312" y="1256805"/>
          <a:ext cx="10801197" cy="503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57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项目管理过程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风险识别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风险评估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风险应对措施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48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潜在风险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可能性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严重性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不可控性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风险等级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应对措施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预防措施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36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规模较大，代码量大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无法在期限内完成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减少非必要功能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制定计划，合理分配资源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服务器无法达到目标需求标准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无法承受多人使用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提高服务器硬件上的资源投入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对服务器使用只是进行培训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每个组空闲员时间安排不统一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任务出现拖沓，进度减慢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组长了解时间安排，合理分配任务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会议时描述自己的状况，多沟通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只有得到学校的资金才能维持运营，无盈利方式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项目难以维护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前期选择低成本软件，在得到资金后提高质量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pPr algn="ctr"/>
                      <a:r>
                        <a:rPr lang="en-US" altLang="zh-CN" sz="2800" dirty="0"/>
                        <a:t>\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竞争激烈，有许多同类项目里正在进行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出现同质化严重现象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在会议时多沟通，集思广益，进行创新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提高创新能力，对城院进行培训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风险子计划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BB6BF5-1312-778E-B446-549779F4195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人力资源和预算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4375" y="1098550"/>
            <a:ext cx="73653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成本估算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按照2020软件方向工作私营平均工资计算得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项目组工资：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1120*49.56=55507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团建预算：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100*5=500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软硬件资源预算：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总预算：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56507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第一周：学生分组信息：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第二周：软件需求工程项目计划：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第四周至第七周：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13876.8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第十一周：软件需求规格说明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SRS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第十三周：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基础知识测试：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第十四周：软件需求变更文档：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第十五周：文档改进：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第十六周： 项目收尾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- 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课程作业评审：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en-US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7525" y="1621790"/>
            <a:ext cx="38531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工作量估算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5*16*7*2=1120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（小时）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人花费共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小时工作（按每日工作两小时计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74BC3A-2D28-8426-3E80-5D0FAF74A525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3EABD6-61A8-E534-3C83-D90085ED2940}"/>
              </a:ext>
            </a:extLst>
          </p:cNvPr>
          <p:cNvSpPr txBox="1"/>
          <p:nvPr/>
        </p:nvSpPr>
        <p:spPr>
          <a:xfrm>
            <a:off x="-1" y="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797B0C-EE5B-A80C-B791-665973CAF592}"/>
              </a:ext>
            </a:extLst>
          </p:cNvPr>
          <p:cNvSpPr txBox="1"/>
          <p:nvPr/>
        </p:nvSpPr>
        <p:spPr>
          <a:xfrm>
            <a:off x="2381250" y="1276350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等周末许罗阳宁更新完甘特图在写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5A3162-6716-9692-C10F-5930AAC750EF}"/>
              </a:ext>
            </a:extLst>
          </p:cNvPr>
          <p:cNvSpPr txBox="1"/>
          <p:nvPr/>
        </p:nvSpPr>
        <p:spPr>
          <a:xfrm>
            <a:off x="-1" y="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12D83A-BCF3-5C6A-4082-85BD4081ABC9}"/>
              </a:ext>
            </a:extLst>
          </p:cNvPr>
          <p:cNvSpPr txBox="1"/>
          <p:nvPr/>
        </p:nvSpPr>
        <p:spPr>
          <a:xfrm>
            <a:off x="1981200" y="2333625"/>
            <a:ext cx="4514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甘特图中的资源模块截图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5753735" cy="8039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软件需求说明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3898" y="1255497"/>
            <a:ext cx="7244427" cy="129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15844" y="1071862"/>
            <a:ext cx="5303299" cy="449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业务目标</a:t>
            </a:r>
          </a:p>
        </p:txBody>
      </p:sp>
      <p:sp>
        <p:nvSpPr>
          <p:cNvPr id="24" name="六边形 23"/>
          <p:cNvSpPr/>
          <p:nvPr/>
        </p:nvSpPr>
        <p:spPr>
          <a:xfrm>
            <a:off x="1176695" y="338260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</a:p>
        </p:txBody>
      </p:sp>
      <p:cxnSp>
        <p:nvCxnSpPr>
          <p:cNvPr id="25" name="直接箭头连接符 24"/>
          <p:cNvCxnSpPr>
            <a:stCxn id="24" idx="5"/>
            <a:endCxn id="22" idx="1"/>
          </p:cNvCxnSpPr>
          <p:nvPr/>
        </p:nvCxnSpPr>
        <p:spPr>
          <a:xfrm flipV="1">
            <a:off x="2421634" y="1903363"/>
            <a:ext cx="1242264" cy="147924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>
            <a:off x="2763751" y="4066838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32" idx="1"/>
          </p:cNvCxnSpPr>
          <p:nvPr/>
        </p:nvCxnSpPr>
        <p:spPr>
          <a:xfrm>
            <a:off x="2421634" y="4751073"/>
            <a:ext cx="1240776" cy="1010423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3259" y="1498718"/>
            <a:ext cx="6993996" cy="109213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虽然如今有很多教学网站，但是专门针对一类软件工程大学课程和一类专门的教师；又为学生之间提供交流平台的网站为数不多。这个网站作为一个开课的辅助工具，将有利于教师的教学和学生的学习，让师生之间，同学之间能够充分交流，沟通心得，了解到更多相关知识。</a:t>
            </a:r>
          </a:p>
        </p:txBody>
      </p:sp>
      <p:sp>
        <p:nvSpPr>
          <p:cNvPr id="29" name="矩形 28"/>
          <p:cNvSpPr/>
          <p:nvPr/>
        </p:nvSpPr>
        <p:spPr>
          <a:xfrm>
            <a:off x="3662409" y="2872792"/>
            <a:ext cx="7244427" cy="189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14355" y="2706911"/>
            <a:ext cx="5303299" cy="411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愿景说明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98355" y="3129293"/>
            <a:ext cx="6993995" cy="1672547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使教师能够把最新，最前沿的关于软件工程的信息传播给学生；为了学生能够利用网络得到老师帮助；为了师生之间，同学之间能够充分交流，沟通心得。软件工程专业课程学习交流系统将提供一个专业的平台。为教师和同学服务，也为软件需求、软件项目管理、软件测试、软件体系结构等软件工程化课程的教学方法提供试验基地。</a:t>
            </a:r>
          </a:p>
        </p:txBody>
      </p:sp>
      <p:sp>
        <p:nvSpPr>
          <p:cNvPr id="32" name="矩形 31"/>
          <p:cNvSpPr/>
          <p:nvPr/>
        </p:nvSpPr>
        <p:spPr>
          <a:xfrm>
            <a:off x="3662410" y="5114821"/>
            <a:ext cx="7244427" cy="12933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14356" y="4931187"/>
            <a:ext cx="5303299" cy="449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背景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755827" y="5380742"/>
            <a:ext cx="7136523" cy="1027429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42A9B7-8822-B1D3-D635-CDEB95D16535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论坛：以论坛形式交流，侧重于讨论，用户能够畅所欲言发表自己的观点，与其他用户交流自己的观点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博客：以博客形式交流，侧重于分享，用户能够在其中发表自己的想法，并评论他人的想法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问答：以问答形式交流，侧重于提问，用户能够发起提问或者发表回答，帮助用户解答疑惑。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资料：该平台拥有丰富的资源，用户可以上传资料，也可以下载资料。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个人主页：用户拥有自己的个人主页，展示自己的发表，并且有一定的修改权限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CFF4D9-3233-5F36-0080-4E017B13D8FE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3"/>
            </p:custDataLst>
          </p:nvPr>
        </p:nvSpPr>
        <p:spPr>
          <a:xfrm>
            <a:off x="3476624" y="2301875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项目工作总结</a:t>
            </a:r>
          </a:p>
        </p:txBody>
      </p:sp>
      <p:sp>
        <p:nvSpPr>
          <p:cNvPr id="222" name="文本框 221"/>
          <p:cNvSpPr txBox="1"/>
          <p:nvPr>
            <p:custDataLst>
              <p:tags r:id="rId4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</a:p>
        </p:txBody>
      </p:sp>
      <p:cxnSp>
        <p:nvCxnSpPr>
          <p:cNvPr id="18" name="直接连接符 17"/>
          <p:cNvCxnSpPr/>
          <p:nvPr>
            <p:custDataLst>
              <p:tags r:id="rId5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6"/>
            </p:custDataLst>
          </p:nvPr>
        </p:nvSpPr>
        <p:spPr>
          <a:xfrm>
            <a:off x="347662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项目计划</a:t>
            </a:r>
          </a:p>
        </p:txBody>
      </p:sp>
      <p:sp>
        <p:nvSpPr>
          <p:cNvPr id="118" name="文本框 117"/>
          <p:cNvSpPr txBox="1"/>
          <p:nvPr>
            <p:custDataLst>
              <p:tags r:id="rId7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</a:p>
        </p:txBody>
      </p:sp>
      <p:cxnSp>
        <p:nvCxnSpPr>
          <p:cNvPr id="119" name="直接连接符 118"/>
          <p:cNvCxnSpPr/>
          <p:nvPr>
            <p:custDataLst>
              <p:tags r:id="rId8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9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需求变更管理</a:t>
            </a:r>
          </a:p>
        </p:txBody>
      </p:sp>
      <p:sp>
        <p:nvSpPr>
          <p:cNvPr id="126" name="文本框 125"/>
          <p:cNvSpPr txBox="1"/>
          <p:nvPr>
            <p:custDataLst>
              <p:tags r:id="rId10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</a:p>
        </p:txBody>
      </p:sp>
      <p:cxnSp>
        <p:nvCxnSpPr>
          <p:cNvPr id="127" name="直接连接符 126"/>
          <p:cNvCxnSpPr/>
          <p:nvPr>
            <p:custDataLst>
              <p:tags r:id="rId11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2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原型与用户手册</a:t>
            </a:r>
          </a:p>
        </p:txBody>
      </p:sp>
      <p:sp>
        <p:nvSpPr>
          <p:cNvPr id="130" name="文本框 129"/>
          <p:cNvSpPr txBox="1"/>
          <p:nvPr>
            <p:custDataLst>
              <p:tags r:id="rId13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</a:p>
        </p:txBody>
      </p:sp>
      <p:cxnSp>
        <p:nvCxnSpPr>
          <p:cNvPr id="131" name="直接连接符 130"/>
          <p:cNvCxnSpPr/>
          <p:nvPr>
            <p:custDataLst>
              <p:tags r:id="rId14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5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软件需求说明</a:t>
            </a:r>
          </a:p>
        </p:txBody>
      </p:sp>
      <p:sp>
        <p:nvSpPr>
          <p:cNvPr id="4" name="文本框 3"/>
          <p:cNvSpPr txBox="1"/>
          <p:nvPr>
            <p:custDataLst>
              <p:tags r:id="rId16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</a:p>
        </p:txBody>
      </p:sp>
      <p:cxnSp>
        <p:nvCxnSpPr>
          <p:cNvPr id="5" name="直接连接符 4"/>
          <p:cNvCxnSpPr/>
          <p:nvPr>
            <p:custDataLst>
              <p:tags r:id="rId17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18"/>
            </p:custDataLst>
          </p:nvPr>
        </p:nvSpPr>
        <p:spPr>
          <a:xfrm>
            <a:off x="7615554" y="577723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项目总结</a:t>
            </a:r>
          </a:p>
        </p:txBody>
      </p:sp>
      <p:sp>
        <p:nvSpPr>
          <p:cNvPr id="7" name="文本框 6"/>
          <p:cNvSpPr txBox="1"/>
          <p:nvPr>
            <p:custDataLst>
              <p:tags r:id="rId19"/>
            </p:custDataLst>
          </p:nvPr>
        </p:nvSpPr>
        <p:spPr>
          <a:xfrm>
            <a:off x="7650170" y="486964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06</a:t>
            </a:r>
          </a:p>
        </p:txBody>
      </p:sp>
      <p:cxnSp>
        <p:nvCxnSpPr>
          <p:cNvPr id="8" name="直接连接符 7"/>
          <p:cNvCxnSpPr/>
          <p:nvPr>
            <p:custDataLst>
              <p:tags r:id="rId20"/>
            </p:custDataLst>
          </p:nvPr>
        </p:nvCxnSpPr>
        <p:spPr>
          <a:xfrm rot="10800000">
            <a:off x="777399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21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审核：所有内容的发布需要经过管理员的审核才能发布，用于维护平台环境。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管理数据：数据库管理包括日志、内容等信息，并且作为核心存储空间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教师标识：教师拥有独特的教师标志，能够在发表或回答时体现教师身份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浏览主页：游客只能浏览主页，如果需要更多权限需要注册成用户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增加课程：管理员可以增删网站内的课程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举报审理：管理员可以对举报进行审理，并具有删除内容的权力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3EB9D5D-165E-A9A8-7737-5475782A4965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574926" y="1269554"/>
          <a:ext cx="7056784" cy="4680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4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41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108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约束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驱动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自由度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6893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特性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所有特性需要基于《愿景与范围文档》，不能偏离其中的愿景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与干系人讨论、手机用户意见可以进行一些改动，但需要有干系人确认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质量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需要达到业务目标，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的教师和学生愿意使用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需要通过评审，与项目发起人沟通可以有所弹性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7514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排期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一学期的工作，共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周工期，每周打偶需要有成果，完成里程碑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每周的任务可以弹性安排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75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成本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详见《项目计划书》预算模块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人小组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团队合理分工，由一名项目经理领导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00793" y="1989634"/>
            <a:ext cx="601443" cy="273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项目优先级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92017F-83DC-6EB9-B4D9-C3800EFFA12A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用户群分类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408226" y="1333555"/>
          <a:ext cx="5904655" cy="4752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3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63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范围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软工学生、注册学生教师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软工所有学生、其他专业的注册学生、教师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软件工程学科的学生是该项目的主要用户之一，会频繁使用该项目来获取学科资料、信息，与其他用户交流互动，项目的实际需要充分满足学生用户的需求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979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软工所有老师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教师也是该项目的主要用户之一，相对频繁使用该项目，但教师不会对资料有高需求，但为了考察学生的知识获取、自己的教学，对于交流互动、分享心得会有较高的需求，项目也要充分考虑教师的这类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158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其他对该学科有兴趣但未注册的学生教师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游客用户不具有全部权限，但能够对浏览大部分内容，能够清晰了解软件工程学科的知识圈子，了解到其中的资讯、交流，如果有兴趣能够注册成为主要用户体验更多内容功能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由官方指定的网站管理员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该用户群拥有全部权限，同时也是使用项目最频繁的用户，需要长时间做审核工作，对使用效率尤为看重，项目开发中需要充分优化该用户群的操作体验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895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误触、随意使用者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这类用户属于不重要用户，其操作反馈对项目的作用很小，但依然需要一定的参考，用来优化全体用户的体验。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436196" y="1822500"/>
          <a:ext cx="5400600" cy="156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名称（编号）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频率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次要用户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极高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不重要用户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497016" y="3933850"/>
            <a:ext cx="5339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注释：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游客权限：浏览所有内容，但不能下载、发帖、上传，评论的审核更严格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学生权限：浏览所有内容，能够发帖、下载、上传、评论</a:t>
            </a: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教师权限：浏览所有内容，能够发帖、下载、上传、评论，并且能够添加教师标识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，能够免审核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管理员权限：拥有所有权限，能够对用户、资料、帖子等进行后台管理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47817A-EF06-0546-A0F0-1B2E42DFD607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03625" y="1685052"/>
          <a:ext cx="5040560" cy="44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0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向浩铭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621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杨枨、王硕苹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拥有丰富的经验，能够在履行用户代表职责的同时的同时提供项目上的帮助。杨老师作为当然用户侧重提供修改意见，王老师作为潜在用户侧重提供拓展意见。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鲍明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215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叶元潮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作为学生会的管理层，平时接触事务较多，拥有丰富的管理经验，曾使用过多种系统的管理模块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36273" y="1873935"/>
            <a:ext cx="5040560" cy="1800198"/>
            <a:chOff x="5161824" y="1994966"/>
            <a:chExt cx="3297964" cy="756804"/>
          </a:xfrm>
        </p:grpSpPr>
        <p:sp>
          <p:nvSpPr>
            <p:cNvPr id="12" name="矩形 1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84317" y="2032622"/>
              <a:ext cx="3036413" cy="620438"/>
              <a:chOff x="5284317" y="2911032"/>
              <a:chExt cx="3036413" cy="6204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84317" y="3153940"/>
                <a:ext cx="3036413" cy="377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提出对项目功能的意见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提出对原型设计的意见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提出所需要的需求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536272" y="3962165"/>
            <a:ext cx="5040559" cy="1800198"/>
            <a:chOff x="5161824" y="1994966"/>
            <a:chExt cx="3297964" cy="756804"/>
          </a:xfrm>
        </p:grpSpPr>
        <p:sp>
          <p:nvSpPr>
            <p:cNvPr id="19" name="矩形 18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84317" y="2032622"/>
              <a:ext cx="3036413" cy="707955"/>
              <a:chOff x="5284317" y="2911032"/>
              <a:chExt cx="3036413" cy="7079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84317" y="2911032"/>
                <a:ext cx="422885" cy="15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义务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4317" y="3153940"/>
                <a:ext cx="3036413" cy="46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接受访谈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参与产品迭代后的反馈</a:t>
                </a: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3.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对产品原型的试用测试</a:t>
                </a: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919A77E-A6ED-6B56-A9FA-972DD5A66FB4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产品代表确定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17902" y="1387121"/>
          <a:ext cx="5184574" cy="4440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30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8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2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044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余浩凯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参与社交圈较广，能够方便的找到多位用户，访谈和交流较方便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017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许罗阳宁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交流能力较强，对项目的认识最深刻，与老师有较多交流，能够与项目发起人兼教师代表的杨枨老师做较多的沟通，也能与潜在用户王硕苹老师方便的做访谈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13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邵云飞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转专业的学生，与原专业有较多接触，能够方便的获取不同专业学生的意见，也能方便的访谈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徐晟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有专业的交际圈，能够找到合适的有管理员经验的用户代表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37887" y="628461"/>
            <a:ext cx="5040559" cy="1521818"/>
            <a:chOff x="5161824" y="1994966"/>
            <a:chExt cx="3297964" cy="756804"/>
          </a:xfrm>
        </p:grpSpPr>
        <p:sp>
          <p:nvSpPr>
            <p:cNvPr id="10" name="矩形 9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284317" y="2032622"/>
              <a:ext cx="3036413" cy="631076"/>
              <a:chOff x="5284317" y="2911032"/>
              <a:chExt cx="3036413" cy="63107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8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深入用户群体，与用户沟通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协助、引导用户做出决策</a:t>
                </a: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作为开发组和用户之间的桥梁</a:t>
                </a: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0547" y="2294293"/>
            <a:ext cx="5040559" cy="4149638"/>
            <a:chOff x="5161824" y="1994966"/>
            <a:chExt cx="3297964" cy="791449"/>
          </a:xfrm>
        </p:grpSpPr>
        <p:sp>
          <p:nvSpPr>
            <p:cNvPr id="16" name="矩形 15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3043" y="2023780"/>
              <a:ext cx="1600882" cy="762635"/>
              <a:chOff x="5273043" y="2902190"/>
              <a:chExt cx="1600882" cy="76263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297353" y="2902190"/>
                <a:ext cx="422885" cy="70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工作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73043" y="2979823"/>
                <a:ext cx="1600882" cy="685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制定计划：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）细化产品的范围和约束条件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）识别需要与之交互的其它系统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）评估新系统对业务操作的其他影响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）从用户收集需求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）确定用例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）解决用户需求冲突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4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）定义优先级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5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）确定质量与性能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6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）评估原型</a:t>
                </a: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7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）用户访谈</a:t>
                </a:r>
              </a:p>
            </p:txBody>
          </p:sp>
        </p:grp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0C9E647-A3E1-3F12-898D-B826382FA974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需求获取与确认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568960"/>
            <a:ext cx="5796280" cy="951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655" y="4009390"/>
            <a:ext cx="10829290" cy="438150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1" name="矩形 2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cxnSp>
        <p:nvCxnSpPr>
          <p:cNvPr id="5" name="肘形连接符 4"/>
          <p:cNvCxnSpPr/>
          <p:nvPr/>
        </p:nvCxnSpPr>
        <p:spPr>
          <a:xfrm rot="5400000" flipH="1" flipV="1">
            <a:off x="472202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43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9" name="六边形 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5755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学生代表访谈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对象：鲍明</a:t>
              </a: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访谈人：邵云飞</a:t>
              </a:r>
            </a:p>
          </p:txBody>
        </p:sp>
      </p:grpSp>
      <p:cxnSp>
        <p:nvCxnSpPr>
          <p:cNvPr id="17" name="肘形连接符 16"/>
          <p:cNvCxnSpPr/>
          <p:nvPr/>
        </p:nvCxnSpPr>
        <p:spPr>
          <a:xfrm rot="5400000" flipH="1" flipV="1">
            <a:off x="3052594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38825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2" name="六边形 3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72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76147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75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游客代表访谈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对象：向铭浩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访谈人：余浩凯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rot="5400000" flipH="1" flipV="1">
            <a:off x="5632986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819217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9" name="六边形 3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5.9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56539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42" name="矩形 4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82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 rot="5400000" flipH="1" flipV="1">
            <a:off x="8213378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329591" y="3892590"/>
            <a:ext cx="720080" cy="676392"/>
            <a:chOff x="1039738" y="3090803"/>
            <a:chExt cx="720080" cy="676392"/>
          </a:xfrm>
          <a:solidFill>
            <a:srgbClr val="005DA2"/>
          </a:solidFill>
        </p:grpSpPr>
        <p:sp>
          <p:nvSpPr>
            <p:cNvPr id="46" name="六边形 4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4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836931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文本框 89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4" name="肘形连接符 103"/>
          <p:cNvCxnSpPr/>
          <p:nvPr/>
        </p:nvCxnSpPr>
        <p:spPr>
          <a:xfrm rot="16200000" flipH="1">
            <a:off x="1972831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948629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06" name="六边形 10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文本框 93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385951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09" name="矩形 108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文本框 9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1" name="肘形连接符 110"/>
          <p:cNvCxnSpPr/>
          <p:nvPr/>
        </p:nvCxnSpPr>
        <p:spPr>
          <a:xfrm rot="16200000" flipH="1">
            <a:off x="4553223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4529021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13" name="六边形 11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01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5.8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966343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文本框 104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项目发起人访谈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8" name="肘形连接符 117"/>
          <p:cNvCxnSpPr/>
          <p:nvPr/>
        </p:nvCxnSpPr>
        <p:spPr>
          <a:xfrm rot="16200000" flipH="1">
            <a:off x="7160597" y="4809346"/>
            <a:ext cx="626503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710941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20" name="六边形 11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08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5.11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546735" y="4811319"/>
            <a:ext cx="1822739" cy="778337"/>
            <a:chOff x="1853741" y="1952625"/>
            <a:chExt cx="1413335" cy="887672"/>
          </a:xfrm>
          <a:solidFill>
            <a:schemeClr val="bg1">
              <a:lumMod val="75000"/>
            </a:schemeClr>
          </a:solidFill>
        </p:grpSpPr>
        <p:sp>
          <p:nvSpPr>
            <p:cNvPr id="123" name="矩形 122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文本框 111"/>
            <p:cNvSpPr txBox="1"/>
            <p:nvPr/>
          </p:nvSpPr>
          <p:spPr>
            <a:xfrm>
              <a:off x="1853742" y="1997871"/>
              <a:ext cx="1413334" cy="8424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管理员代表访谈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对象：叶元潮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访谈人：徐晟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9625735" y="3892590"/>
            <a:ext cx="682162" cy="676392"/>
            <a:chOff x="1045689" y="3090803"/>
            <a:chExt cx="682162" cy="676392"/>
          </a:xfrm>
          <a:solidFill>
            <a:schemeClr val="accent1"/>
          </a:solidFill>
        </p:grpSpPr>
        <p:sp>
          <p:nvSpPr>
            <p:cNvPr id="126" name="六边形 12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14"/>
            <p:cNvSpPr txBox="1"/>
            <p:nvPr/>
          </p:nvSpPr>
          <p:spPr>
            <a:xfrm>
              <a:off x="1045689" y="3298194"/>
              <a:ext cx="682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8" name="肘形连接符 71"/>
          <p:cNvCxnSpPr/>
          <p:nvPr/>
        </p:nvCxnSpPr>
        <p:spPr>
          <a:xfrm rot="16200000" flipH="1">
            <a:off x="9714006" y="4863179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127126" y="478208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0" name="矩形 1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1" name="文本框 111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对象：王硕苹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访谈人：许罗阳宁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6" name="文本框 75">
            <a:extLst>
              <a:ext uri="{FF2B5EF4-FFF2-40B4-BE49-F238E27FC236}">
                <a16:creationId xmlns:a16="http://schemas.microsoft.com/office/drawing/2014/main" id="{A3EA0C3E-85F0-D2F2-AEC7-5BAF72B6DC7F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需求用例文档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cxnSp>
        <p:nvCxnSpPr>
          <p:cNvPr id="2821" name="直接连接符 2820"/>
          <p:cNvCxnSpPr/>
          <p:nvPr/>
        </p:nvCxnSpPr>
        <p:spPr>
          <a:xfrm>
            <a:off x="4087199" y="1802821"/>
            <a:ext cx="0" cy="450729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>
            <a:off x="8039422" y="1802821"/>
            <a:ext cx="0" cy="450729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694606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972" y="1701602"/>
          <a:ext cx="3802935" cy="4858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6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登陆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创建日期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2022/4/15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游客点击登录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游客点击登陆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用户拥有已注册账号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解锁用户权限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61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点击登录按钮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弹出登录框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输入账号密码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4.</a:t>
                      </a:r>
                      <a:r>
                        <a:rPr lang="zh-CN" sz="1100" kern="100">
                          <a:effectLst/>
                        </a:rPr>
                        <a:t>选择用户身份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5.</a:t>
                      </a:r>
                      <a:r>
                        <a:rPr lang="zh-CN" sz="1100" kern="100">
                          <a:effectLst/>
                        </a:rPr>
                        <a:t>点击登录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6.</a:t>
                      </a:r>
                      <a:r>
                        <a:rPr lang="zh-CN" sz="1100" kern="100">
                          <a:effectLst/>
                        </a:rPr>
                        <a:t>登陆成功返回原页面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1.1</a:t>
                      </a:r>
                      <a:r>
                        <a:rPr lang="zh-CN" sz="1100" kern="100">
                          <a:effectLst/>
                        </a:rPr>
                        <a:t>点击需要用户权限的内容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30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账号密码为空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账号不存在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用户信息从数据库中调取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" name="11 Rectángulo"/>
          <p:cNvSpPr/>
          <p:nvPr/>
        </p:nvSpPr>
        <p:spPr>
          <a:xfrm>
            <a:off x="4615619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11 Rectángulo"/>
          <p:cNvSpPr/>
          <p:nvPr/>
        </p:nvSpPr>
        <p:spPr>
          <a:xfrm>
            <a:off x="8555740" y="1177300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忘记密码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24390" y="1672671"/>
          <a:ext cx="3741632" cy="49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徐过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首要角色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游客想要成为用户需要注册账号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游客点击注册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游客点击注册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游客未拥有账号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数据库中增加用户信息 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6610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输入账号密码手机号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选择用户身份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注册成功自动登录返回主页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\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966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账号密码为空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账号密码格式错误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3.</a:t>
                      </a:r>
                      <a:r>
                        <a:rPr lang="zh-CN" sz="1200" kern="100" dirty="0">
                          <a:effectLst/>
                        </a:rPr>
                        <a:t>账号已注册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使用频率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商业规则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其他信息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用户信息加入到数据库中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管理员会定期对数据库维护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假设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7095" y="1673875"/>
          <a:ext cx="3934774" cy="4886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忘记密码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创建日期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2022/4/24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用户忘记了密码想要找回密码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游客点击注册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游客点击忘记密码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游客忘记了密码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数据库中更新新密码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8247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点击忘记密码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输入账号手机号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选择用户身份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4.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5.</a:t>
                      </a:r>
                      <a:r>
                        <a:rPr lang="zh-CN" sz="1100" kern="100" dirty="0">
                          <a:effectLst/>
                        </a:rPr>
                        <a:t>跳转到输入新密码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6.</a:t>
                      </a:r>
                      <a:r>
                        <a:rPr lang="zh-CN" sz="1100" kern="100" dirty="0">
                          <a:effectLst/>
                        </a:rPr>
                        <a:t>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7.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\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39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账号密码为空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账号密码格式错误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账号不存在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用户信息在据库中更新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E0081A8C-0E3A-D9BD-B0A5-4DE499D1BE63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bldLvl="0" animBg="1"/>
      <p:bldP spid="19" grpId="0" bldLvl="0" animBg="1"/>
      <p:bldP spid="20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用例图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1557586"/>
            <a:ext cx="4080842" cy="4594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1869422"/>
            <a:ext cx="5763429" cy="397247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6EA7D1-8CCE-AE9C-486F-52325B36C06D}"/>
              </a:ext>
            </a:extLst>
          </p:cNvPr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类图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" y="1534344"/>
            <a:ext cx="10081120" cy="48621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CDE8991-ED42-B494-FE9E-939552BFEFBC}"/>
              </a:ext>
            </a:extLst>
          </p:cNvPr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状态转换图，数据流图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320988" y="1365827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11 Rectángulo"/>
          <p:cNvSpPr/>
          <p:nvPr/>
        </p:nvSpPr>
        <p:spPr>
          <a:xfrm>
            <a:off x="7679382" y="1374236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287320"/>
            <a:ext cx="601063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088"/>
            <a:ext cx="5944430" cy="392484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FB3FF89-BE3C-23E5-9CDB-AB0280257105}"/>
              </a:ext>
            </a:extLst>
          </p:cNvPr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项目工作汇总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对话框图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93" y="1125422"/>
            <a:ext cx="9073008" cy="51959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9CCD53-B85E-DBFF-6AE0-23DF6644C6DF}"/>
              </a:ext>
            </a:extLst>
          </p:cNvPr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非功能性需求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33" name="矩形 32"/>
          <p:cNvSpPr/>
          <p:nvPr/>
        </p:nvSpPr>
        <p:spPr>
          <a:xfrm>
            <a:off x="806104" y="12505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104" y="25961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872" y="25961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104" y="3941703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3872" y="39417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6104" y="5287302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3872" y="5287301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49884" y="1569843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该网站可自动适应设备分辨率，且兼容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872" y="125050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1057435" y="1220864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适应性需求</a:t>
            </a:r>
          </a:p>
        </p:txBody>
      </p:sp>
      <p:sp>
        <p:nvSpPr>
          <p:cNvPr id="43" name="TextBox 20"/>
          <p:cNvSpPr txBox="1"/>
          <p:nvPr/>
        </p:nvSpPr>
        <p:spPr>
          <a:xfrm>
            <a:off x="1049884" y="2917764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该项目讲用户信息保存在数据库中，除管理员外无用户拥有查看修改的权限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1057435" y="2569923"/>
            <a:ext cx="1464497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保密性需求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1049884" y="4266906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50KB/S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</a:p>
          <a:p>
            <a:pPr algn="just">
              <a:lnSpc>
                <a:spcPts val="1735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1057435" y="3896550"/>
            <a:ext cx="2926436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计算机硬件资源利用需求</a:t>
            </a:r>
          </a:p>
        </p:txBody>
      </p:sp>
      <p:sp>
        <p:nvSpPr>
          <p:cNvPr id="47" name="TextBox 24"/>
          <p:cNvSpPr txBox="1"/>
          <p:nvPr/>
        </p:nvSpPr>
        <p:spPr>
          <a:xfrm>
            <a:off x="1049884" y="5611592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设备、网络设备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48" name="TextBox 25"/>
          <p:cNvSpPr txBox="1"/>
          <p:nvPr/>
        </p:nvSpPr>
        <p:spPr>
          <a:xfrm>
            <a:off x="1057435" y="5262613"/>
            <a:ext cx="122084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环境需求</a:t>
            </a:r>
          </a:p>
        </p:txBody>
      </p:sp>
      <p:sp>
        <p:nvSpPr>
          <p:cNvPr id="49" name="矩形 48"/>
          <p:cNvSpPr/>
          <p:nvPr/>
        </p:nvSpPr>
        <p:spPr>
          <a:xfrm>
            <a:off x="6234459" y="12512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34459" y="25968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2227" y="25968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34459" y="3942446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2227" y="39424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4459" y="5288045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2227" y="528804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6478239" y="1570586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最大需求：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运存（下载时）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200MB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运存（浏览时）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42227" y="1251247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6485790" y="1221607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计算机资源需求</a:t>
            </a:r>
          </a:p>
        </p:txBody>
      </p:sp>
      <p:sp>
        <p:nvSpPr>
          <p:cNvPr id="59" name="TextBox 20"/>
          <p:cNvSpPr txBox="1"/>
          <p:nvPr/>
        </p:nvSpPr>
        <p:spPr>
          <a:xfrm>
            <a:off x="6478239" y="2918507"/>
            <a:ext cx="4940795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  能够支持网络设备，并浏览网页即可。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 能够有较高的网络速度，并且有较高的图像运算能力，以保证网页的浏览和响应速度。</a:t>
            </a:r>
          </a:p>
        </p:txBody>
      </p:sp>
      <p:sp>
        <p:nvSpPr>
          <p:cNvPr id="60" name="TextBox 21"/>
          <p:cNvSpPr txBox="1"/>
          <p:nvPr/>
        </p:nvSpPr>
        <p:spPr>
          <a:xfrm>
            <a:off x="6485790" y="257066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计算机硬件需求</a:t>
            </a:r>
          </a:p>
        </p:txBody>
      </p:sp>
      <p:sp>
        <p:nvSpPr>
          <p:cNvPr id="61" name="TextBox 22"/>
          <p:cNvSpPr txBox="1"/>
          <p:nvPr/>
        </p:nvSpPr>
        <p:spPr>
          <a:xfrm>
            <a:off x="6478239" y="4267649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</a:p>
        </p:txBody>
      </p:sp>
      <p:sp>
        <p:nvSpPr>
          <p:cNvPr id="62" name="TextBox 23"/>
          <p:cNvSpPr txBox="1"/>
          <p:nvPr/>
        </p:nvSpPr>
        <p:spPr>
          <a:xfrm>
            <a:off x="6485790" y="3897293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计算机软件需求</a:t>
            </a:r>
          </a:p>
        </p:txBody>
      </p:sp>
      <p:sp>
        <p:nvSpPr>
          <p:cNvPr id="63" name="TextBox 24"/>
          <p:cNvSpPr txBox="1"/>
          <p:nvPr/>
        </p:nvSpPr>
        <p:spPr>
          <a:xfrm>
            <a:off x="6478239" y="5612335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需要正常的网路流通，网速低于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浏览会受到影响</a:t>
            </a: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下载速度与网速正相关</a:t>
            </a:r>
          </a:p>
        </p:txBody>
      </p:sp>
      <p:sp>
        <p:nvSpPr>
          <p:cNvPr id="64" name="TextBox 25"/>
          <p:cNvSpPr txBox="1"/>
          <p:nvPr/>
        </p:nvSpPr>
        <p:spPr>
          <a:xfrm>
            <a:off x="6485790" y="526335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计算机通信需求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7722BA7-AB96-B1EC-4C35-8F19B7F59BB1}"/>
              </a:ext>
            </a:extLst>
          </p:cNvPr>
          <p:cNvSpPr txBox="1"/>
          <p:nvPr/>
        </p:nvSpPr>
        <p:spPr>
          <a:xfrm>
            <a:off x="0" y="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21</a:t>
            </a:r>
            <a:r>
              <a:rPr lang="zh-CN" altLang="en-US" b="1" dirty="0"/>
              <a:t>，</a:t>
            </a:r>
            <a:r>
              <a:rPr lang="en-US" altLang="zh-CN" b="1" dirty="0"/>
              <a:t>31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45" y="1308100"/>
            <a:ext cx="4685030" cy="5203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860" y="1787525"/>
            <a:ext cx="3503295" cy="46545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086A78-9107-91F6-E325-B1277E1DF76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</a:p>
          <a:p>
            <a:r>
              <a:rPr lang="zh-CN" altLang="en-US"/>
              <a:t>价值：1（几乎无法带来价值）9（价值超乎预计）</a:t>
            </a:r>
          </a:p>
          <a:p>
            <a:r>
              <a:rPr lang="zh-CN" altLang="en-US"/>
              <a:t>成本：1（成本几乎为0）9（成本无法承担）</a:t>
            </a:r>
          </a:p>
          <a:p>
            <a:r>
              <a:rPr lang="zh-CN" altLang="en-US"/>
              <a:t>风险：1（风险几乎为0）9（风险无法承担）</a:t>
            </a:r>
          </a:p>
          <a:p>
            <a:r>
              <a:rPr lang="zh-CN" altLang="en-US"/>
              <a:t>权重  相对价值：相对损失：成本：风险=1:1:1:1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540" y="1099820"/>
            <a:ext cx="4041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445" y="1719580"/>
            <a:ext cx="3979545" cy="4888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624AB80-4D6F-1988-06C6-4CD4737E77AF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用户需求优先级排序</a:t>
            </a: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1099185"/>
            <a:ext cx="3860800" cy="549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470" y="1099185"/>
            <a:ext cx="3828415" cy="5758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680" y="3136265"/>
            <a:ext cx="3107690" cy="168465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AB09C2-F58B-5B5F-0950-05A5A84B485C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需求可行性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2195" y="1192719"/>
          <a:ext cx="5267960" cy="496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23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需求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实现风险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游客使用该网站中的论坛功能，参与话题讨论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论坛的使用量超过负载，导致服务器卡顿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游客使用该网站中的博客功能，参与内容浏览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博客的使用量超过负载，导致服务器卡顿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游客使用该网站中的问答功能，参与问题讨论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问答的使用量超过负载，导致服务器卡顿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2494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该网站提供丰富的资料共用户下载，用户也可以上传资料分享给其他用户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下载的人数过多导致下载速度缓慢；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网络安全不够完善，可能会有数据库被入侵的风险；上传的内容过大，导致服务器卡顿；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人员混杂，对校内服务所要求的相应的安全保障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自定义子标签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难以管理，不方便归类，同时可能导致一些非法内容传播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3978" y="1192719"/>
          <a:ext cx="5005401" cy="4968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68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06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教师认为</a:t>
                      </a:r>
                      <a:r>
                        <a:rPr lang="zh-CN" sz="1200" kern="0">
                          <a:effectLst/>
                        </a:rPr>
                        <a:t>课程列表可以根据需要让管理员进行增删，但我们认为</a:t>
                      </a:r>
                      <a:r>
                        <a:rPr lang="zh-CN" sz="1200" kern="100">
                          <a:effectLst/>
                        </a:rPr>
                        <a:t>管理员可能是校方聘请的非专业人员，对课程的管理可能有问题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以教师需求为准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37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用户代表想要自定义子标签，但我们认为难以管理，不方便归类，同时可能导致一些非法内容传播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未设置自定义子标签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843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管理员代表认为</a:t>
                      </a:r>
                      <a:r>
                        <a:rPr lang="zh-CN" sz="1200" kern="0" dirty="0">
                          <a:effectLst/>
                        </a:rPr>
                        <a:t>为了能够实现对用户具体不当发言（发帖）的管理，需要现在筛选查询模块添加创建人条件筛选，以便实现精确管理，但我们认为</a:t>
                      </a:r>
                      <a:r>
                        <a:rPr lang="zh-CN" sz="1200" kern="100" dirty="0">
                          <a:effectLst/>
                        </a:rPr>
                        <a:t>由于我们是固定标签进行筛选，要对创建人进行筛选的话需要创建大量专属标签，对系统负载较大。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未添加</a:t>
                      </a:r>
                      <a:r>
                        <a:rPr lang="zh-CN" sz="1200" kern="0" dirty="0">
                          <a:effectLst/>
                        </a:rPr>
                        <a:t>创建人条件筛选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D4FDDF6D-EC69-6028-92BC-2D3E3ADCF4D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74980" y="791845"/>
            <a:ext cx="2025650" cy="7239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JAD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会议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5" y="424180"/>
            <a:ext cx="3743960" cy="612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20" y="1963420"/>
            <a:ext cx="4251960" cy="386143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A621C1-9535-6244-33E8-6638312D68F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390" y="375920"/>
            <a:ext cx="9634855" cy="1588135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br>
              <a:rPr lang="en-US" dirty="0">
                <a:latin typeface="微软雅黑" panose="020B0503020204020204" charset="-122"/>
                <a:sym typeface="+mn-ea"/>
              </a:rPr>
            </a:br>
            <a:br>
              <a:rPr lang="en-US" dirty="0">
                <a:latin typeface="微软雅黑" panose="020B0503020204020204" charset="-122"/>
                <a:sym typeface="+mn-ea"/>
              </a:rPr>
            </a:br>
            <a:r>
              <a:rPr lang="zh-CN" altLang="en-US" dirty="0">
                <a:latin typeface="微软雅黑" panose="020B0503020204020204" charset="-122"/>
                <a:sym typeface="+mn-ea"/>
              </a:rPr>
              <a:t>数据字典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2874645" y="375920"/>
          <a:ext cx="7340600" cy="623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8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数据元素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组成方式或数据类型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涉及用例编号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用户个人信息数据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学号 + 密码 + 专业 + 头像 + 手机号 + 个性签名 + 用户类型 + 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用户设置的密码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{字符}*8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用户的邮箱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用户所在专业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用户对应唯一编号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用户填的手机号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6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用户自定义个性签名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[描述]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用户类型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用户所属的用户类型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{老师 | 学生 | 游客}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{男 | 女}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论坛贴数据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论坛板块的数据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标题 + 内容 + 楼主 + 标签 + 发帖时间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UC-1,UC-11,UC-13,UC-9,UC-16,UC-17,UC-18,UC-19,UC-20,UC-21,UC-22,UC-23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楼主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论坛发帖用户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LZ + 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论坛标题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论坛内容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A547D6CB-D4C9-BFF3-F54B-BAD06C285A8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 --ER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图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188720"/>
            <a:ext cx="9979660" cy="493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88A12FF-D121-0A0D-31FB-B0C8FBFEA9E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707E3C98-BEA6-CEBB-BA16-A889E8FBC78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3F2159-D1AD-62A9-748B-851AE128857A}"/>
              </a:ext>
            </a:extLst>
          </p:cNvPr>
          <p:cNvSpPr txBox="1"/>
          <p:nvPr/>
        </p:nvSpPr>
        <p:spPr>
          <a:xfrm>
            <a:off x="2276475" y="333375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删，和</a:t>
            </a:r>
            <a:r>
              <a:rPr lang="en-US" altLang="zh-CN" dirty="0"/>
              <a:t>21</a:t>
            </a:r>
            <a:r>
              <a:rPr lang="zh-CN" altLang="en-US" dirty="0"/>
              <a:t>加到一起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项目计划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65CBADB-1B5F-A599-6C7D-4EA9BF9E1F3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F1D06D7-DA8D-209E-811B-D57D7A066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22738"/>
              </p:ext>
            </p:extLst>
          </p:nvPr>
        </p:nvGraphicFramePr>
        <p:xfrm>
          <a:off x="580560" y="1323034"/>
          <a:ext cx="3391365" cy="30580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365">
                  <a:extLst>
                    <a:ext uri="{9D8B030D-6E8A-4147-A177-3AD203B41FA5}">
                      <a16:colId xmlns:a16="http://schemas.microsoft.com/office/drawing/2014/main" val="4196344121"/>
                    </a:ext>
                  </a:extLst>
                </a:gridCol>
              </a:tblGrid>
              <a:tr h="592643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需求来源：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169065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用户访谈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544481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问卷调查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022358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文档分析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222506"/>
                  </a:ext>
                </a:extLst>
              </a:tr>
              <a:tr h="59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4.JAD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32601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57E9C5C-2A00-17DB-2E1F-B6BB80F831A8}"/>
              </a:ext>
            </a:extLst>
          </p:cNvPr>
          <p:cNvSpPr txBox="1"/>
          <p:nvPr/>
        </p:nvSpPr>
        <p:spPr>
          <a:xfrm>
            <a:off x="4494690" y="2852078"/>
            <a:ext cx="4640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格式改一下，索引关系结</a:t>
            </a:r>
            <a:r>
              <a:rPr lang="en-US" altLang="zh-CN" dirty="0" err="1"/>
              <a:t>srs</a:t>
            </a:r>
            <a:r>
              <a:rPr lang="zh-CN" altLang="en-US" dirty="0"/>
              <a:t>的附录，点击会跳转的那个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04493D5-00B8-5D9B-8621-7CF4408E4CF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33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98E503-7205-D284-12B7-9C475C4077E9}"/>
              </a:ext>
            </a:extLst>
          </p:cNvPr>
          <p:cNvSpPr txBox="1"/>
          <p:nvPr/>
        </p:nvSpPr>
        <p:spPr>
          <a:xfrm>
            <a:off x="2085975" y="196342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删，和</a:t>
            </a:r>
            <a:r>
              <a:rPr lang="en-US" altLang="zh-CN" dirty="0"/>
              <a:t>20</a:t>
            </a:r>
            <a:r>
              <a:rPr lang="zh-CN" altLang="en-US" dirty="0"/>
              <a:t>加到了一起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BCF70093-877D-35B9-F44A-9822F4E02478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34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21D16F-57A5-D6B1-219E-18EB8018D04E}"/>
              </a:ext>
            </a:extLst>
          </p:cNvPr>
          <p:cNvSpPr txBox="1"/>
          <p:nvPr/>
        </p:nvSpPr>
        <p:spPr>
          <a:xfrm>
            <a:off x="3012281" y="3230046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删，和</a:t>
            </a:r>
            <a:r>
              <a:rPr lang="en-US" altLang="zh-CN" dirty="0"/>
              <a:t>20</a:t>
            </a:r>
            <a:r>
              <a:rPr lang="zh-CN" altLang="en-US" dirty="0"/>
              <a:t>加到了一起</a:t>
            </a: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8BC511D-67BA-4D30-ED07-3854A052274D}"/>
              </a:ext>
            </a:extLst>
          </p:cNvPr>
          <p:cNvSpPr txBox="1"/>
          <p:nvPr/>
        </p:nvSpPr>
        <p:spPr>
          <a:xfrm>
            <a:off x="0" y="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35</a:t>
            </a:r>
            <a:r>
              <a:rPr lang="zh-CN" altLang="en-US" b="1" dirty="0"/>
              <a:t>，</a:t>
            </a:r>
            <a:r>
              <a:rPr lang="en-US" altLang="zh-CN" b="1" dirty="0"/>
              <a:t>36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1F661E-2186-FFFF-7AD5-6E3C1DC65109}"/>
              </a:ext>
            </a:extLst>
          </p:cNvPr>
          <p:cNvSpPr txBox="1"/>
          <p:nvPr/>
        </p:nvSpPr>
        <p:spPr>
          <a:xfrm>
            <a:off x="3238500" y="2895600"/>
            <a:ext cx="330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截图测试用例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ABC9773-45A9-E8EC-3ED1-14988B2A0EA4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36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3689BA-382D-97F3-57F7-8D48AB748333}"/>
              </a:ext>
            </a:extLst>
          </p:cNvPr>
          <p:cNvSpPr txBox="1"/>
          <p:nvPr/>
        </p:nvSpPr>
        <p:spPr>
          <a:xfrm>
            <a:off x="3012281" y="3230046"/>
            <a:ext cx="61198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删，和</a:t>
            </a:r>
            <a:r>
              <a:rPr lang="en-US" altLang="zh-CN" dirty="0"/>
              <a:t>35</a:t>
            </a:r>
            <a:r>
              <a:rPr lang="zh-CN" altLang="en-US" dirty="0"/>
              <a:t>加到了一起</a:t>
            </a: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568DDAB-2C0E-A609-1512-3F379136F1C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37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40999E-FA3D-AE82-0839-40F3B9AEC32D}"/>
              </a:ext>
            </a:extLst>
          </p:cNvPr>
          <p:cNvSpPr txBox="1"/>
          <p:nvPr/>
        </p:nvSpPr>
        <p:spPr>
          <a:xfrm>
            <a:off x="2324100" y="2962275"/>
            <a:ext cx="314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删了，应该不需要做说明</a:t>
            </a: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83430" y="2617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60425"/>
            <a:ext cx="3803597" cy="588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F4C5A6D-F4AD-9ED5-EE59-576BA0D7F80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38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D470C53-6952-BC90-C734-D02B80ECC12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9EA21-6376-D922-CB79-E17C7CCA3183}"/>
              </a:ext>
            </a:extLst>
          </p:cNvPr>
          <p:cNvSpPr txBox="1"/>
          <p:nvPr/>
        </p:nvSpPr>
        <p:spPr>
          <a:xfrm>
            <a:off x="1838325" y="2114550"/>
            <a:ext cx="298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截内部评审下面的完善纪要</a:t>
            </a: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需求变更管理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需求管理工具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---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统御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1459230"/>
            <a:ext cx="9649460" cy="47339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6E1AD3-E0D7-D196-F49A-F82865A91230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001405" y="12143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项目章程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6179820" y="946785"/>
            <a:ext cx="4897120" cy="541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182245"/>
            <a:ext cx="5954395" cy="632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项目章程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项目名称：零柒学习平台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项目授权日期：2月21日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项目开始日期：2月21日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项目结束日期：6月1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关键日程里程碑：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第一周：                学生分组信息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第二周：                软件需求工程项目计划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第四周至第七周： 	 UML作业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第十一周：             软件需求规格说明SRS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第十三周：             UML基础知识测试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第十四周：             软件需求变更文档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第十五周：             文档改进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第十六周：             项目收尾 - -  课程作业评审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7EB06C-EF1C-B092-EECA-1F0DD136D76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需求变更影响分析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1819910"/>
            <a:ext cx="9547371" cy="46841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525" y="1275715"/>
            <a:ext cx="635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采用需求变更管理工具，分析需求变更影响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292E1A-B2D1-DDE8-A072-C6BC6E9B0807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需求跟踪矩阵部分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" y="1069975"/>
            <a:ext cx="5141595" cy="5520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005" y="1962785"/>
            <a:ext cx="5800725" cy="37338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D67D863-2D56-08BD-9CFD-508A5CAD08F2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CCB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章程</a:t>
            </a: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rcRect t="9804"/>
          <a:stretch>
            <a:fillRect/>
          </a:stretch>
        </p:blipFill>
        <p:spPr>
          <a:xfrm>
            <a:off x="1296670" y="1818640"/>
            <a:ext cx="5553075" cy="423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3770" y="789940"/>
            <a:ext cx="3558540" cy="55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56715" y="129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角色与职责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987290" y="91567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变更请求陈述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8AFBC10-C020-99AF-DEBD-17C837C2AEAE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830" y="1287780"/>
            <a:ext cx="5304155" cy="511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9350" y="2479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需求变更简述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60" y="1099820"/>
            <a:ext cx="5534025" cy="5334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0D460A8-CACC-1B26-C3B9-9D4110B52057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9008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5015" y="1711960"/>
            <a:ext cx="5304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变更细节：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1、注册界面增加邮箱，用于发送消息的途径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2、在点赞、评论、关注按钮中增加逻辑，在触发时发送消息给用户的同时发送邮件到教师的邮箱。</a:t>
            </a: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3、修改了消息推送的执行顺序，增加了分支步骤，同时推送消息到网站消息界面和邮箱。</a:t>
            </a: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0" y="1963420"/>
            <a:ext cx="445770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4340" y="13919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邮件模板：</a:t>
            </a:r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B884AD-DC7A-DCC9-6746-807DE7B91E13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986790" y="1522835"/>
          <a:ext cx="10218490" cy="458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4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变更请求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C001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标题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需求变更：教师消息推送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23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描述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（执行顺序）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希望增加教师动态的推送功能，有新的教师相关的变化，比如：别人的关注、新的回复、新的评论等，都能马上推送给相关教师的微信或邮箱。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变更细节：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1</a:t>
                      </a:r>
                      <a:r>
                        <a:rPr lang="zh-CN" sz="1100" kern="100" dirty="0">
                          <a:effectLst/>
                        </a:rPr>
                        <a:t>、注册界面增加邮箱，用于发送消息的途径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</a:t>
                      </a:r>
                      <a:r>
                        <a:rPr lang="zh-CN" sz="1100" kern="100" dirty="0">
                          <a:effectLst/>
                        </a:rPr>
                        <a:t>、在点赞、评论、关注按钮中增加逻辑，在触发时发送消息给用户的同时发送邮件到教师的邮箱。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</a:t>
                      </a:r>
                      <a:r>
                        <a:rPr lang="zh-CN" sz="1100" kern="100" dirty="0">
                          <a:effectLst/>
                        </a:rPr>
                        <a:t>、修改了消息推送的执行顺序，增加了分支步骤，同时推送消息到网站消息界面和邮箱。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评估人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吴晨洋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准备日期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2022/5/29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预计总时间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19h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预期排期影响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4</a:t>
                      </a:r>
                      <a:r>
                        <a:rPr lang="zh-CN" sz="1100" kern="100" dirty="0">
                          <a:effectLst/>
                        </a:rPr>
                        <a:t>工作日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其他成本影响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/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质量影响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优化了消息功能的实现，在未使用该网站时也能够实时收到邮件来确认点赞、评论、关注等信息。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其他受影响的组件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注册、消息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其他受影响的任务（依赖性）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依赖于用力的文档：测试用例、原型设计、数据字典、可行性分析优先级、用户手册、</a:t>
                      </a:r>
                      <a:r>
                        <a:rPr lang="en-US" sz="1100" kern="100" dirty="0" err="1">
                          <a:effectLst/>
                        </a:rPr>
                        <a:t>srs</a:t>
                      </a:r>
                      <a:r>
                        <a:rPr lang="zh-CN" sz="1100" kern="100" dirty="0">
                          <a:effectLst/>
                        </a:rPr>
                        <a:t>，都需要修订，需要增加推送消息相关的内容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生命周期成本问题（进度）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增加了额外的排期，计划增加当下工作时间，做到在预计交付时间之前能完成。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252C8175-9C10-59F2-76F4-15F797C7F435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52C8175-9C10-59F2-76F4-15F797C7F435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E53CD65-7252-8331-35D1-AF02E4C20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424102"/>
              </p:ext>
            </p:extLst>
          </p:nvPr>
        </p:nvGraphicFramePr>
        <p:xfrm>
          <a:off x="995045" y="1824901"/>
          <a:ext cx="5267960" cy="3840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7320">
                  <a:extLst>
                    <a:ext uri="{9D8B030D-6E8A-4147-A177-3AD203B41FA5}">
                      <a16:colId xmlns:a16="http://schemas.microsoft.com/office/drawing/2014/main" val="2266216111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37279967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该变更是增强还是损害满足任何业务需求的能力？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增强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559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基线中是否有需求和该变更相冲突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9176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是否有其他待处理的需求变更和该变更冲突？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1866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如果不进行变更，业务上或技术上有哪些后果？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无法完全满足用户的需求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578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如果接受该变更，是否有不利的副作用或其他潜在风险？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09064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该变更是否会损害性能或其他质量属性？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9535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该变更在已知的技术限制或人员能力下是否可行？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425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该变更是否对开发、测试或操作环境所需的任何资源提出了无法接受的需求？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1866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是否需要购买工具才能实现并测试该变更？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2004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该变更如何影响当前项目计划中的任务的顺序、依赖、投入或持续时间？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该变更会产生需求的变化，引出一系列文档修订和</a:t>
                      </a:r>
                      <a:r>
                        <a:rPr lang="en-US" sz="1200" kern="100">
                          <a:effectLst/>
                        </a:rPr>
                        <a:t>ccb</a:t>
                      </a:r>
                      <a:r>
                        <a:rPr lang="zh-CN" sz="1200" kern="100">
                          <a:effectLst/>
                        </a:rPr>
                        <a:t>会议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618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是否需要原型或者用户输入验证该变更？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6080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12.</a:t>
                      </a:r>
                      <a:r>
                        <a:rPr lang="zh-CN" sz="1200" kern="100">
                          <a:effectLst/>
                        </a:rPr>
                        <a:t>如果接受该变更，项目中已投入的努力会被浪费掉吗？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9734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13.</a:t>
                      </a:r>
                      <a:r>
                        <a:rPr lang="zh-CN" sz="1200" kern="100">
                          <a:effectLst/>
                        </a:rPr>
                        <a:t>提议的变更会导致产品单位成本增加吗？比如是否会增加第三方产品许可使用费？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8421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14.</a:t>
                      </a:r>
                      <a:r>
                        <a:rPr lang="zh-CN" sz="1200" kern="100">
                          <a:effectLst/>
                        </a:rPr>
                        <a:t>此变更会影响到市场营销、生产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制造、培训和客服计划吗？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否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0113370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E9D1874-692D-FA45-1096-0A4CE8FE9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599480"/>
              </p:ext>
            </p:extLst>
          </p:nvPr>
        </p:nvGraphicFramePr>
        <p:xfrm>
          <a:off x="6624955" y="1319060"/>
          <a:ext cx="5267960" cy="4572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570">
                  <a:extLst>
                    <a:ext uri="{9D8B030D-6E8A-4147-A177-3AD203B41FA5}">
                      <a16:colId xmlns:a16="http://schemas.microsoft.com/office/drawing/2014/main" val="3956078402"/>
                    </a:ext>
                  </a:extLst>
                </a:gridCol>
                <a:gridCol w="1850390">
                  <a:extLst>
                    <a:ext uri="{9D8B030D-6E8A-4147-A177-3AD203B41FA5}">
                      <a16:colId xmlns:a16="http://schemas.microsoft.com/office/drawing/2014/main" val="1311061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识别用户接口所需要的任何变更、增加或删除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用户注册时需要增加邮箱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529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识别报告、数据库或文件中的任何变更、增加或删除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用例文档中增加消息推送用例，测试用例、原型设计、数据字典、可行性分析、优先级、用户手册、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292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识别必须创建、修改或删除的设计组件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原型界面注册增加邮箱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9587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识别必须创建、修改或删除的源文件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2886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识别构建文件或过程中需要的任何变更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7040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识别现有的单元测试、集成测试和系统测试中所需要的修改或删除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测试用例中增加消息推送的测试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35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估算所需要的新的单元测试、集成测试和系统测试的数量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单元测试：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14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识别需要创建或修改的帮助界面、培训或支持材料或其他用户文档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用户用户手册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0871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识别受变更影响的其他应用、库或硬件组织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5260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识别需要购买或修改的第三方软件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9449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识别变更对该项目管理计划、质量保障计划、配置管理计划或其他计划的影响。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需要修订</a:t>
                      </a:r>
                      <a:r>
                        <a:rPr lang="en-US" sz="1200" kern="100" dirty="0" err="1">
                          <a:effectLst/>
                        </a:rPr>
                        <a:t>srs</a:t>
                      </a:r>
                      <a:r>
                        <a:rPr lang="zh-CN" sz="1200" kern="100" dirty="0">
                          <a:effectLst/>
                        </a:rPr>
                        <a:t>文档和基线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64381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A1427F27-3510-F539-04F6-D5745697AC56}"/>
              </a:ext>
            </a:extLst>
          </p:cNvPr>
          <p:cNvSpPr txBox="1"/>
          <p:nvPr/>
        </p:nvSpPr>
        <p:spPr>
          <a:xfrm>
            <a:off x="1647825" y="1315392"/>
            <a:ext cx="283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格式再改一下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7956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原型与用户手册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590" y="666115"/>
            <a:ext cx="6311900" cy="5791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780" y="25654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2970F8-3DDE-08F2-A17E-A5722454A0BC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5045" y="25076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博客板块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700" y="1254125"/>
            <a:ext cx="8590280" cy="4980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F6F207-F910-452C-ABD8-4D920AD961A4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项目计划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5"/>
          <a:stretch>
            <a:fillRect/>
          </a:stretch>
        </p:blipFill>
        <p:spPr>
          <a:xfrm>
            <a:off x="8565515" y="989330"/>
            <a:ext cx="3103245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864870"/>
            <a:ext cx="58477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本项目以需求分析为主，主体工作分为三个部分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1）项目计划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1、拟定章程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2、拟定甘特图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3、修订WBS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4、修订OBS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5、项目干系人分析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6、预算计算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7、风险预测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8、人力资源调配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9、培训计划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10、会议纪要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1、SWOT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2、可选的方案拟定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3、经济可行性分析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4、技术可行性分析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5、法律可行性分析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6、用户可行性分析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7、建议的系统分析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3）需求分析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50" y="1315720"/>
            <a:ext cx="4063365" cy="52082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AB6CEF4-2751-46A5-3372-59FE3BEDA9DD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0585" y="24790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问答板块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6525" y="839470"/>
            <a:ext cx="8891905" cy="57492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110551-FA89-0548-AAFE-F025E35A11D7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课程板块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455" y="1265555"/>
            <a:ext cx="9447530" cy="48355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7D08B06-11BD-54E7-60D8-5CD81927E9B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资源库板块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45" y="1235075"/>
            <a:ext cx="9105900" cy="43878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8B78DD-ACA1-2626-36CF-31BE7B2C971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755" y="1328420"/>
            <a:ext cx="8133715" cy="496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24784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个人主页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F3B01-9092-2A2F-1634-8682E53640D6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47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项目总结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E27E74-3885-A7C8-8895-E7B60CD4D7F0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48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DD2106-7F48-0368-27BF-11FEA22FF87C}"/>
              </a:ext>
            </a:extLst>
          </p:cNvPr>
          <p:cNvSpPr txBox="1"/>
          <p:nvPr/>
        </p:nvSpPr>
        <p:spPr>
          <a:xfrm>
            <a:off x="2438400" y="2228850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删了，</a:t>
            </a:r>
            <a:r>
              <a:rPr lang="en-US" altLang="zh-CN" dirty="0" err="1"/>
              <a:t>yc</a:t>
            </a:r>
            <a:r>
              <a:rPr lang="zh-CN" altLang="en-US" dirty="0"/>
              <a:t>说这个可以不考虑</a:t>
            </a: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302A5B-619B-63C7-EB2D-66D78E728C82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49</a:t>
            </a:r>
            <a:endParaRPr lang="zh-CN" altLang="en-US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9A97CC-EAA5-50DC-888E-6486B9808264}"/>
              </a:ext>
            </a:extLst>
          </p:cNvPr>
          <p:cNvSpPr txBox="1"/>
          <p:nvPr/>
        </p:nvSpPr>
        <p:spPr>
          <a:xfrm>
            <a:off x="2438400" y="2228850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删了，</a:t>
            </a:r>
            <a:r>
              <a:rPr lang="en-US" altLang="zh-CN" dirty="0" err="1"/>
              <a:t>yc</a:t>
            </a:r>
            <a:r>
              <a:rPr lang="zh-CN" altLang="en-US" dirty="0"/>
              <a:t>说这个可以不考虑</a:t>
            </a: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Team Building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8200" y="1274445"/>
            <a:ext cx="55949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目的：</a:t>
            </a:r>
          </a:p>
          <a:p>
            <a:r>
              <a:rPr lang="zh-CN" altLang="en-US" sz="2400"/>
              <a:t>1.提高团队凝聚力</a:t>
            </a:r>
          </a:p>
          <a:p>
            <a:r>
              <a:rPr lang="zh-CN" altLang="en-US" sz="2400"/>
              <a:t>2.讨论详细问题解决方案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2588895"/>
            <a:ext cx="5594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方式：</a:t>
            </a:r>
          </a:p>
          <a:p>
            <a:r>
              <a:rPr lang="zh-CN" altLang="en-US" sz="2400"/>
              <a:t>cc梦工厂咖啡厅</a:t>
            </a:r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115" y="1274445"/>
            <a:ext cx="4903470" cy="3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43325"/>
            <a:ext cx="4943475" cy="2200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BC4CE7C-6FBE-4DBE-1EE7-7BDC2703F74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50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D0E8BC-E1CC-3B9E-B823-24B9D040C729}"/>
              </a:ext>
            </a:extLst>
          </p:cNvPr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4077EE1-42DE-4EFA-C468-CB341F2B4B69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B7C7FF-7424-A664-CA0E-D82259BA269A}"/>
              </a:ext>
            </a:extLst>
          </p:cNvPr>
          <p:cNvSpPr txBox="1"/>
          <p:nvPr/>
        </p:nvSpPr>
        <p:spPr>
          <a:xfrm>
            <a:off x="1581150" y="28860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删了，和</a:t>
            </a:r>
            <a:r>
              <a:rPr lang="en-US" altLang="zh-CN" dirty="0"/>
              <a:t>51</a:t>
            </a:r>
            <a:r>
              <a:rPr lang="zh-CN" altLang="en-US" dirty="0"/>
              <a:t>合并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项目会议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 t="-2172" r="71921"/>
          <a:stretch>
            <a:fillRect/>
          </a:stretch>
        </p:blipFill>
        <p:spPr>
          <a:xfrm>
            <a:off x="10074275" y="1024890"/>
            <a:ext cx="1247775" cy="519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963930"/>
            <a:ext cx="3798570" cy="546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640" y="1200785"/>
            <a:ext cx="4410075" cy="279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2190" y="5193665"/>
            <a:ext cx="310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每周一和周四晚上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点会议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F26B0F-9655-982B-2F7D-24A9F38F84D3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808D67-999F-8A41-98E5-CF8091F7C3E7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53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单击此处添加标题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1CBA49-C0AC-946D-A89B-8825C8CD591B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54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组员分工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21E979-EC9B-FE2D-82CA-3390FFA034B3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10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310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文献参考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200" y="1920240"/>
            <a:ext cx="10148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[1]</a:t>
            </a:r>
            <a:r>
              <a:rPr lang="zh-CN" altLang="en-US" dirty="0">
                <a:sym typeface="+mn-ea"/>
              </a:rPr>
              <a:t>软件需求</a:t>
            </a:r>
            <a:r>
              <a:rPr lang="en-US" altLang="zh-CN" dirty="0">
                <a:sym typeface="+mn-ea"/>
              </a:rPr>
              <a:t>/(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魏格斯</a:t>
            </a:r>
            <a:r>
              <a:rPr lang="en-US" altLang="zh-CN" dirty="0">
                <a:sym typeface="+mn-ea"/>
              </a:rPr>
              <a:t>(Wiegers, K.E.), 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贝蒂</a:t>
            </a:r>
            <a:r>
              <a:rPr lang="en-US" altLang="zh-CN" dirty="0">
                <a:sym typeface="+mn-ea"/>
              </a:rPr>
              <a:t>(Beatty, J.)[M].</a:t>
            </a:r>
            <a:r>
              <a:rPr lang="zh-CN" altLang="en-US" dirty="0">
                <a:sym typeface="+mn-ea"/>
              </a:rPr>
              <a:t>北京</a:t>
            </a:r>
            <a:r>
              <a:rPr lang="en-US" altLang="zh-CN" dirty="0">
                <a:sym typeface="+mn-ea"/>
              </a:rPr>
              <a:t>: 清华大学出版社-2016-ISBN 978-7-302-42682-0    P403-450  P67-176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919345" y="26162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需求变更里程碑内部评审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" y="1033686"/>
            <a:ext cx="3387472" cy="5616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7" y="1067976"/>
            <a:ext cx="3387473" cy="5582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5" y="2202180"/>
            <a:ext cx="3924300" cy="267652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2C4E7C7-1492-C551-24A0-2A12CD3D7BD0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" y="851535"/>
            <a:ext cx="3917315" cy="6059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D5F5FE-7AD2-C4B4-7B1A-726794A40683}"/>
              </a:ext>
            </a:extLst>
          </p:cNvPr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2RjNTg1ODIwY2MwYTNmZDQyOTUxYTA2Y2QyY2Q4Yj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6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6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6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6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6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6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6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6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6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5_6*l_h_f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5_6*l_h_i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5_6*l_h_i*1_5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6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6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6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06915_6*l_h_f*1_6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custom20206915_6*l_h_i*1_6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custom20206915_6*l_h_i*1_6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6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395a0a79-dba5-4e10-8cb9-fef976f88714}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18f4fb8-4cbb-4785-8222-63179b86c8bb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e55f36-8000-4769-b801-510d5bf11ab6}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3e4d688-37e7-4757-bd66-34487156d69d}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fe69320d-86fb-4789-b095-8049ab46dc95}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5f86d3a-030e-4a69-bc8f-40d22c447a7e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24e7e7a-a2a0-4a2d-908f-ac92e5cf57ee}"/>
  <p:tag name="TABLE_ENDDRAG_ORIGIN_RECT" val="578*479"/>
  <p:tag name="TABLE_ENDDRAG_RECT" val="175*29*578*479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aa28f7b-1604-4a74-b697-2dc2b6e649bc}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25,&quot;width&quot;:8295}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7507</Words>
  <Application>Microsoft Office PowerPoint</Application>
  <PresentationFormat>宽屏</PresentationFormat>
  <Paragraphs>1136</Paragraphs>
  <Slides>74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74</vt:i4>
      </vt:variant>
    </vt:vector>
  </HeadingPairs>
  <TitlesOfParts>
    <vt:vector size="83" baseType="lpstr">
      <vt:lpstr>等线</vt:lpstr>
      <vt:lpstr>宋体</vt:lpstr>
      <vt:lpstr>微软雅黑</vt:lpstr>
      <vt:lpstr>Arial</vt:lpstr>
      <vt:lpstr>Calibri</vt:lpstr>
      <vt:lpstr>Wingdings</vt:lpstr>
      <vt:lpstr>Office 主题​​</vt:lpstr>
      <vt:lpstr>1_Office 主题​​</vt:lpstr>
      <vt:lpstr>2_Office 主题​​</vt:lpstr>
      <vt:lpstr>需求工程项目收尾</vt:lpstr>
      <vt:lpstr>PowerPoint 演示文稿</vt:lpstr>
      <vt:lpstr>项目工作汇总</vt:lpstr>
      <vt:lpstr>项目计划</vt:lpstr>
      <vt:lpstr>项目章程</vt:lpstr>
      <vt:lpstr>项目计划</vt:lpstr>
      <vt:lpstr>项目会议</vt:lpstr>
      <vt:lpstr>里程碑内部评审</vt:lpstr>
      <vt:lpstr>里程碑内部评审</vt:lpstr>
      <vt:lpstr>配置管理工具</vt:lpstr>
      <vt:lpstr>配置管理工具</vt:lpstr>
      <vt:lpstr>WBS结构</vt:lpstr>
      <vt:lpstr>需求子计划</vt:lpstr>
      <vt:lpstr>需求子计划</vt:lpstr>
      <vt:lpstr>GANTT图</vt:lpstr>
      <vt:lpstr>GANTT图</vt:lpstr>
      <vt:lpstr>SRS软件需求说明</vt:lpstr>
      <vt:lpstr>Vision &amp; Scope</vt:lpstr>
      <vt:lpstr>Vision &amp; Scope</vt:lpstr>
      <vt:lpstr>Vision &amp; Scope</vt:lpstr>
      <vt:lpstr>Vision &amp; Scope</vt:lpstr>
      <vt:lpstr>用户群分类</vt:lpstr>
      <vt:lpstr>用户代表确定</vt:lpstr>
      <vt:lpstr>产品代表确定</vt:lpstr>
      <vt:lpstr>需求获取与确认</vt:lpstr>
      <vt:lpstr>需求用例文档</vt:lpstr>
      <vt:lpstr>用例图</vt:lpstr>
      <vt:lpstr>类图</vt:lpstr>
      <vt:lpstr>状态转换图，数据流图</vt:lpstr>
      <vt:lpstr>对话框图</vt:lpstr>
      <vt:lpstr>非功能性需求</vt:lpstr>
      <vt:lpstr>用户需求优先级打分</vt:lpstr>
      <vt:lpstr>用户需求优先级打分</vt:lpstr>
      <vt:lpstr>用户需求优先级排序</vt:lpstr>
      <vt:lpstr>需求可行性</vt:lpstr>
      <vt:lpstr>JAD会议</vt:lpstr>
      <vt:lpstr>SRS  数据字典</vt:lpstr>
      <vt:lpstr>SRS --ER图</vt:lpstr>
      <vt:lpstr>SRS</vt:lpstr>
      <vt:lpstr>SRS</vt:lpstr>
      <vt:lpstr>SRS</vt:lpstr>
      <vt:lpstr>SRS</vt:lpstr>
      <vt:lpstr>SRS</vt:lpstr>
      <vt:lpstr>SRS</vt:lpstr>
      <vt:lpstr>SRS</vt:lpstr>
      <vt:lpstr>SRS</vt:lpstr>
      <vt:lpstr>SRS</vt:lpstr>
      <vt:lpstr>需求变更管理</vt:lpstr>
      <vt:lpstr>需求管理工具---统御</vt:lpstr>
      <vt:lpstr>需求变更影响分析</vt:lpstr>
      <vt:lpstr>需求跟踪矩阵部分</vt:lpstr>
      <vt:lpstr>CCB章程</vt:lpstr>
      <vt:lpstr>需求变更申请报告</vt:lpstr>
      <vt:lpstr>需求变更申请报告</vt:lpstr>
      <vt:lpstr>需求变更影响</vt:lpstr>
      <vt:lpstr>需求变更影响</vt:lpstr>
      <vt:lpstr>原型与用户手册</vt:lpstr>
      <vt:lpstr>界面原型</vt:lpstr>
      <vt:lpstr>界面原型</vt:lpstr>
      <vt:lpstr>界面原型</vt:lpstr>
      <vt:lpstr>界面原型</vt:lpstr>
      <vt:lpstr>界面原型</vt:lpstr>
      <vt:lpstr>界面原型</vt:lpstr>
      <vt:lpstr>项目总结</vt:lpstr>
      <vt:lpstr>单击此处添加标题</vt:lpstr>
      <vt:lpstr>单击此处添加标题</vt:lpstr>
      <vt:lpstr>Team Building</vt:lpstr>
      <vt:lpstr>单击此处添加标题</vt:lpstr>
      <vt:lpstr>单击此处添加标题</vt:lpstr>
      <vt:lpstr>单击此处添加标题</vt:lpstr>
      <vt:lpstr>单击此处添加标题</vt:lpstr>
      <vt:lpstr>组员分工</vt:lpstr>
      <vt:lpstr>文献参考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xu guo</cp:lastModifiedBy>
  <cp:revision>351</cp:revision>
  <dcterms:created xsi:type="dcterms:W3CDTF">2019-06-19T02:08:00Z</dcterms:created>
  <dcterms:modified xsi:type="dcterms:W3CDTF">2022-06-09T07:35:05Z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E1F9FEB5263C45A2BA019E849B654345</vt:lpwstr>
  </property>
</Properties>
</file>